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A19"/>
    <a:srgbClr val="CC00CC"/>
    <a:srgbClr val="CC0000"/>
    <a:srgbClr val="FF5050"/>
    <a:srgbClr val="F289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33" autoAdjust="0"/>
  </p:normalViewPr>
  <p:slideViewPr>
    <p:cSldViewPr snapToGrid="0">
      <p:cViewPr varScale="1">
        <p:scale>
          <a:sx n="112" d="100"/>
          <a:sy n="112"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350441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192022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377127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199325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440BE56-4CE7-4E68-8A9D-CB9EC0790205}" type="datetimeFigureOut">
              <a:rPr lang="it-IT" smtClean="0"/>
              <a:t>30/09/2020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210328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440BE56-4CE7-4E68-8A9D-CB9EC0790205}" type="datetimeFigureOut">
              <a:rPr lang="it-IT" smtClean="0"/>
              <a:t>30/09/2020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2435237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440BE56-4CE7-4E68-8A9D-CB9EC0790205}" type="datetimeFigureOut">
              <a:rPr lang="it-IT" smtClean="0"/>
              <a:t>30/09/2020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146446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440BE56-4CE7-4E68-8A9D-CB9EC0790205}" type="datetimeFigureOut">
              <a:rPr lang="it-IT" smtClean="0"/>
              <a:t>30/09/2020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249632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440BE56-4CE7-4E68-8A9D-CB9EC0790205}" type="datetimeFigureOut">
              <a:rPr lang="it-IT" smtClean="0"/>
              <a:t>30/09/2020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678758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440BE56-4CE7-4E68-8A9D-CB9EC0790205}" type="datetimeFigureOut">
              <a:rPr lang="it-IT" smtClean="0"/>
              <a:t>30/09/2020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364272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440BE56-4CE7-4E68-8A9D-CB9EC0790205}" type="datetimeFigureOut">
              <a:rPr lang="it-IT" smtClean="0"/>
              <a:t>30/09/2020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4F5E6B3-77A5-48E7-9AC6-8548C6B9C5CE}" type="slidenum">
              <a:rPr lang="it-IT" smtClean="0"/>
              <a:t>‹N›</a:t>
            </a:fld>
            <a:endParaRPr lang="it-IT"/>
          </a:p>
        </p:txBody>
      </p:sp>
    </p:spTree>
    <p:extLst>
      <p:ext uri="{BB962C8B-B14F-4D97-AF65-F5344CB8AC3E}">
        <p14:creationId xmlns:p14="http://schemas.microsoft.com/office/powerpoint/2010/main" val="157310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0BE56-4CE7-4E68-8A9D-CB9EC0790205}" type="datetimeFigureOut">
              <a:rPr lang="it-IT" smtClean="0"/>
              <a:t>30/09/2020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F5E6B3-77A5-48E7-9AC6-8548C6B9C5CE}" type="slidenum">
              <a:rPr lang="it-IT" smtClean="0"/>
              <a:t>‹N›</a:t>
            </a:fld>
            <a:endParaRPr lang="it-IT"/>
          </a:p>
        </p:txBody>
      </p:sp>
    </p:spTree>
    <p:extLst>
      <p:ext uri="{BB962C8B-B14F-4D97-AF65-F5344CB8AC3E}">
        <p14:creationId xmlns:p14="http://schemas.microsoft.com/office/powerpoint/2010/main" val="104855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99000">
              <a:schemeClr val="accent1">
                <a:lumMod val="75000"/>
              </a:schemeClr>
            </a:gs>
          </a:gsLst>
          <a:lin ang="5400000" scaled="1"/>
          <a:tileRect/>
        </a:gradFill>
        <a:effectLst/>
      </p:bgPr>
    </p:bg>
    <p:spTree>
      <p:nvGrpSpPr>
        <p:cNvPr id="1" name=""/>
        <p:cNvGrpSpPr/>
        <p:nvPr/>
      </p:nvGrpSpPr>
      <p:grpSpPr>
        <a:xfrm>
          <a:off x="0" y="0"/>
          <a:ext cx="0" cy="0"/>
          <a:chOff x="0" y="0"/>
          <a:chExt cx="0" cy="0"/>
        </a:xfrm>
      </p:grpSpPr>
      <p:sp>
        <p:nvSpPr>
          <p:cNvPr id="4" name="Rettangolo 3"/>
          <p:cNvSpPr/>
          <p:nvPr/>
        </p:nvSpPr>
        <p:spPr>
          <a:xfrm>
            <a:off x="746364" y="162137"/>
            <a:ext cx="10719235" cy="68505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lnSpc>
                <a:spcPct val="107000"/>
              </a:lnSpc>
              <a:spcAft>
                <a:spcPts val="800"/>
              </a:spcAft>
            </a:pPr>
            <a:r>
              <a:rPr lang="en-US" b="1" dirty="0">
                <a:solidFill>
                  <a:schemeClr val="accent1">
                    <a:lumMod val="75000"/>
                  </a:schemeClr>
                </a:solidFill>
              </a:rPr>
              <a:t>AWAKE NEUROSURGERY, EARLY REHABILITATION, REMOTE REHABILITATION: INNOVATIVE APPROACH TO CEREBRAL TUMORS </a:t>
            </a:r>
            <a:endParaRPr lang="it-IT" b="1" dirty="0">
              <a:solidFill>
                <a:schemeClr val="accent1">
                  <a:lumMod val="75000"/>
                </a:schemeClr>
              </a:solidFill>
            </a:endParaRPr>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467" y="571306"/>
            <a:ext cx="441462" cy="441462"/>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033" y="162137"/>
            <a:ext cx="578331" cy="398988"/>
          </a:xfrm>
          <a:prstGeom prst="rect">
            <a:avLst/>
          </a:prstGeom>
        </p:spPr>
      </p:pic>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65599" y="156794"/>
            <a:ext cx="678443" cy="494599"/>
          </a:xfrm>
          <a:prstGeom prst="rect">
            <a:avLst/>
          </a:prstGeom>
        </p:spPr>
      </p:pic>
      <p:sp>
        <p:nvSpPr>
          <p:cNvPr id="8" name="Rettangolo 7"/>
          <p:cNvSpPr/>
          <p:nvPr/>
        </p:nvSpPr>
        <p:spPr>
          <a:xfrm>
            <a:off x="430468" y="910216"/>
            <a:ext cx="11569959" cy="289951"/>
          </a:xfrm>
          <a:prstGeom prst="rect">
            <a:avLst/>
          </a:prstGeom>
        </p:spPr>
        <p:txBody>
          <a:bodyPr wrap="square">
            <a:spAutoFit/>
          </a:bodyPr>
          <a:lstStyle/>
          <a:p>
            <a:pPr algn="ctr">
              <a:lnSpc>
                <a:spcPct val="107000"/>
              </a:lnSpc>
              <a:spcAft>
                <a:spcPts val="800"/>
              </a:spcAft>
            </a:pPr>
            <a:r>
              <a:rPr lang="it-IT" sz="1200" b="1" dirty="0">
                <a:latin typeface="Calibri" panose="020F0502020204030204" pitchFamily="34" charset="0"/>
                <a:ea typeface="Calibri" panose="020F0502020204030204" pitchFamily="34" charset="0"/>
                <a:cs typeface="Times New Roman" panose="02020603050405020304" pitchFamily="18" charset="0"/>
              </a:rPr>
              <a:t>Federica Alemanno</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1</a:t>
            </a:r>
            <a:r>
              <a:rPr lang="it-IT" sz="1200" b="1" dirty="0">
                <a:latin typeface="Calibri" panose="020F0502020204030204" pitchFamily="34" charset="0"/>
                <a:ea typeface="Calibri" panose="020F0502020204030204" pitchFamily="34" charset="0"/>
                <a:cs typeface="Times New Roman" panose="02020603050405020304" pitchFamily="18" charset="0"/>
              </a:rPr>
              <a:t>, Pietro Mortini</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2</a:t>
            </a:r>
            <a:r>
              <a:rPr lang="it-IT" sz="1200" b="1" dirty="0">
                <a:latin typeface="Calibri" panose="020F0502020204030204" pitchFamily="34" charset="0"/>
                <a:ea typeface="Calibri" panose="020F0502020204030204" pitchFamily="34" charset="0"/>
                <a:cs typeface="Times New Roman" panose="02020603050405020304" pitchFamily="18" charset="0"/>
              </a:rPr>
              <a:t>, Pasquale Anthony Della Rosa</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1</a:t>
            </a:r>
            <a:r>
              <a:rPr lang="it-IT" sz="1200" b="1" dirty="0">
                <a:latin typeface="Calibri" panose="020F0502020204030204" pitchFamily="34" charset="0"/>
                <a:ea typeface="Calibri" panose="020F0502020204030204" pitchFamily="34" charset="0"/>
                <a:cs typeface="Times New Roman" panose="02020603050405020304" pitchFamily="18" charset="0"/>
              </a:rPr>
              <a:t>, Elise Houdayer</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1</a:t>
            </a:r>
            <a:r>
              <a:rPr lang="it-IT" sz="1200" b="1" dirty="0">
                <a:latin typeface="Calibri" panose="020F0502020204030204" pitchFamily="34" charset="0"/>
                <a:ea typeface="Calibri" panose="020F0502020204030204" pitchFamily="34" charset="0"/>
                <a:cs typeface="Times New Roman" panose="02020603050405020304" pitchFamily="18" charset="0"/>
              </a:rPr>
              <a:t>, Michele Bailo</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2</a:t>
            </a:r>
            <a:r>
              <a:rPr lang="it-IT" sz="1200" b="1" dirty="0">
                <a:latin typeface="Calibri" panose="020F0502020204030204" pitchFamily="34" charset="0"/>
                <a:ea typeface="Calibri" panose="020F0502020204030204" pitchFamily="34" charset="0"/>
                <a:cs typeface="Times New Roman" panose="02020603050405020304" pitchFamily="18" charset="0"/>
              </a:rPr>
              <a:t>, Alfio Spina</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2</a:t>
            </a:r>
            <a:r>
              <a:rPr lang="it-IT" sz="1200" b="1" dirty="0">
                <a:latin typeface="Calibri" panose="020F0502020204030204" pitchFamily="34" charset="0"/>
                <a:ea typeface="Calibri" panose="020F0502020204030204" pitchFamily="34" charset="0"/>
                <a:cs typeface="Times New Roman" panose="02020603050405020304" pitchFamily="18" charset="0"/>
              </a:rPr>
              <a:t>, Stefania Acerno</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2</a:t>
            </a:r>
            <a:r>
              <a:rPr lang="it-IT" sz="1200" b="1" dirty="0">
                <a:latin typeface="Calibri" panose="020F0502020204030204" pitchFamily="34" charset="0"/>
                <a:ea typeface="Calibri" panose="020F0502020204030204" pitchFamily="34" charset="0"/>
                <a:cs typeface="Times New Roman" panose="02020603050405020304" pitchFamily="18" charset="0"/>
              </a:rPr>
              <a:t>, Carlo Mandelli</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2</a:t>
            </a:r>
            <a:r>
              <a:rPr lang="it-IT" sz="1200" b="1" dirty="0">
                <a:latin typeface="Calibri" panose="020F0502020204030204" pitchFamily="34" charset="0"/>
                <a:ea typeface="Calibri" panose="020F0502020204030204" pitchFamily="34" charset="0"/>
                <a:cs typeface="Times New Roman" panose="02020603050405020304" pitchFamily="18" charset="0"/>
              </a:rPr>
              <a:t>, Sandro Iannaccone</a:t>
            </a:r>
            <a:r>
              <a:rPr lang="it-IT" sz="1200" b="1" i="1" baseline="30000" dirty="0">
                <a:latin typeface="Calibri" panose="020F0502020204030204" pitchFamily="34" charset="0"/>
                <a:ea typeface="Calibri" panose="020F0502020204030204" pitchFamily="34" charset="0"/>
                <a:cs typeface="Times New Roman" panose="02020603050405020304" pitchFamily="18" charset="0"/>
              </a:rPr>
              <a:t>1</a:t>
            </a:r>
            <a:endParaRPr lang="it-IT" sz="11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ttangolo 8"/>
          <p:cNvSpPr/>
          <p:nvPr/>
        </p:nvSpPr>
        <p:spPr>
          <a:xfrm>
            <a:off x="309167" y="1277898"/>
            <a:ext cx="11569959" cy="430887"/>
          </a:xfrm>
          <a:prstGeom prst="rect">
            <a:avLst/>
          </a:prstGeom>
        </p:spPr>
        <p:txBody>
          <a:bodyPr wrap="square">
            <a:spAutoFit/>
          </a:bodyPr>
          <a:lstStyle/>
          <a:p>
            <a:pPr algn="ctr"/>
            <a:r>
              <a:rPr lang="en-US" sz="1100" i="1" baseline="30000" dirty="0">
                <a:solidFill>
                  <a:srgbClr val="CC0000"/>
                </a:solidFill>
                <a:latin typeface="Calibri" panose="020F0502020204030204" pitchFamily="34" charset="0"/>
                <a:ea typeface="Calibri" panose="020F0502020204030204" pitchFamily="34" charset="0"/>
                <a:cs typeface="Times New Roman" panose="02020603050405020304" pitchFamily="18" charset="0"/>
              </a:rPr>
              <a:t>1</a:t>
            </a:r>
            <a:r>
              <a:rPr lang="en-US" sz="1100" i="1" dirty="0">
                <a:solidFill>
                  <a:srgbClr val="CC0000"/>
                </a:solidFill>
                <a:latin typeface="Calibri" panose="020F0502020204030204" pitchFamily="34" charset="0"/>
                <a:ea typeface="Calibri" panose="020F0502020204030204" pitchFamily="34" charset="0"/>
                <a:cs typeface="Times New Roman" panose="02020603050405020304" pitchFamily="18" charset="0"/>
              </a:rPr>
              <a:t> Department of Rehabilitation and Functional Recovery, IRCCS San Raffaele Hospital and Vita-Salute San Raffaele University, Milan, Italy.</a:t>
            </a:r>
          </a:p>
          <a:p>
            <a:pPr algn="ctr"/>
            <a:r>
              <a:rPr lang="en-US" sz="1100" i="1" baseline="30000" dirty="0">
                <a:solidFill>
                  <a:srgbClr val="CC0000"/>
                </a:solidFill>
                <a:latin typeface="Calibri" panose="020F0502020204030204" pitchFamily="34" charset="0"/>
                <a:ea typeface="Calibri" panose="020F0502020204030204" pitchFamily="34" charset="0"/>
                <a:cs typeface="Times New Roman" panose="02020603050405020304" pitchFamily="18" charset="0"/>
              </a:rPr>
              <a:t>2</a:t>
            </a:r>
            <a:r>
              <a:rPr lang="en-US" sz="1100" i="1" dirty="0">
                <a:solidFill>
                  <a:srgbClr val="CC0000"/>
                </a:solidFill>
                <a:latin typeface="Calibri" panose="020F0502020204030204" pitchFamily="34" charset="0"/>
                <a:ea typeface="Calibri" panose="020F0502020204030204" pitchFamily="34" charset="0"/>
                <a:cs typeface="Times New Roman" panose="02020603050405020304" pitchFamily="18" charset="0"/>
              </a:rPr>
              <a:t> Department of Neurosurgery and Gamma Knife Radiosurgery, IRCCS San Raffaele Scientific Institute and Vita-Salute San Raffaele University, Milan, Italy.</a:t>
            </a:r>
          </a:p>
        </p:txBody>
      </p:sp>
      <p:sp>
        <p:nvSpPr>
          <p:cNvPr id="10" name="Rettangolo 9"/>
          <p:cNvSpPr/>
          <p:nvPr/>
        </p:nvSpPr>
        <p:spPr>
          <a:xfrm>
            <a:off x="86478" y="1790195"/>
            <a:ext cx="12039006" cy="945965"/>
          </a:xfrm>
          <a:prstGeom prst="rect">
            <a:avLst/>
          </a:prstGeom>
          <a:ln>
            <a:solidFill>
              <a:srgbClr val="FFC000"/>
            </a:solidFill>
          </a:ln>
        </p:spPr>
        <p:txBody>
          <a:bodyPr wrap="square">
            <a:spAutoFit/>
          </a:bodyPr>
          <a:lstStyle/>
          <a:p>
            <a:pPr algn="just">
              <a:lnSpc>
                <a:spcPct val="107000"/>
              </a:lnSpc>
              <a:spcAft>
                <a:spcPts val="600"/>
              </a:spcAft>
            </a:pPr>
            <a:r>
              <a:rPr lang="en-US" sz="1100" b="1" u="sng" dirty="0" smtClean="0">
                <a:effectLst/>
                <a:latin typeface="Calibri" panose="020F0502020204030204" pitchFamily="34" charset="0"/>
                <a:ea typeface="Calibri" panose="020F0502020204030204" pitchFamily="34" charset="0"/>
                <a:cs typeface="Times New Roman" panose="02020603050405020304" pitchFamily="18" charset="0"/>
              </a:rPr>
              <a:t>Question</a:t>
            </a:r>
          </a:p>
          <a:p>
            <a:pPr algn="just">
              <a:lnSpc>
                <a:spcPct val="107000"/>
              </a:lnSpc>
              <a:spcAft>
                <a:spcPts val="600"/>
              </a:spcAft>
            </a:pPr>
            <a:r>
              <a:rPr lang="en-US" sz="1050" dirty="0">
                <a:latin typeface="Calibri" panose="020F0502020204030204" pitchFamily="34" charset="0"/>
                <a:ea typeface="Calibri" panose="020F0502020204030204" pitchFamily="34" charset="0"/>
                <a:cs typeface="Times New Roman" panose="02020603050405020304" pitchFamily="18" charset="0"/>
              </a:rPr>
              <a:t>The </a:t>
            </a:r>
            <a:r>
              <a:rPr lang="en-US" sz="1050" dirty="0" smtClean="0">
                <a:latin typeface="Calibri" panose="020F0502020204030204" pitchFamily="34" charset="0"/>
                <a:ea typeface="Calibri" panose="020F0502020204030204" pitchFamily="34" charset="0"/>
                <a:cs typeface="Times New Roman" panose="02020603050405020304" pitchFamily="18" charset="0"/>
              </a:rPr>
              <a:t>role of the </a:t>
            </a:r>
            <a:r>
              <a:rPr lang="en-US" sz="1050" dirty="0" err="1" smtClean="0">
                <a:latin typeface="Calibri" panose="020F0502020204030204" pitchFamily="34" charset="0"/>
                <a:ea typeface="Calibri" panose="020F0502020204030204" pitchFamily="34" charset="0"/>
                <a:cs typeface="Times New Roman" panose="02020603050405020304" pitchFamily="18" charset="0"/>
              </a:rPr>
              <a:t>neurospychologist</a:t>
            </a:r>
            <a:r>
              <a:rPr lang="en-US" sz="1050" dirty="0" smtClean="0">
                <a:latin typeface="Calibri" panose="020F0502020204030204" pitchFamily="34" charset="0"/>
                <a:ea typeface="Calibri" panose="020F0502020204030204" pitchFamily="34" charset="0"/>
                <a:cs typeface="Times New Roman" panose="02020603050405020304" pitchFamily="18" charset="0"/>
              </a:rPr>
              <a:t> </a:t>
            </a:r>
            <a:r>
              <a:rPr lang="en-US" sz="1050" dirty="0">
                <a:latin typeface="Calibri" panose="020F0502020204030204" pitchFamily="34" charset="0"/>
                <a:ea typeface="Calibri" panose="020F0502020204030204" pitchFamily="34" charset="0"/>
                <a:cs typeface="Times New Roman" panose="02020603050405020304" pitchFamily="18" charset="0"/>
              </a:rPr>
              <a:t>in </a:t>
            </a:r>
            <a:r>
              <a:rPr lang="en-US" sz="1050" b="1" dirty="0">
                <a:latin typeface="Calibri" panose="020F0502020204030204" pitchFamily="34" charset="0"/>
                <a:ea typeface="Calibri" panose="020F0502020204030204" pitchFamily="34" charset="0"/>
                <a:cs typeface="Times New Roman" panose="02020603050405020304" pitchFamily="18" charset="0"/>
              </a:rPr>
              <a:t>awake neurosurgery </a:t>
            </a:r>
            <a:r>
              <a:rPr lang="en-US" sz="1050" dirty="0">
                <a:latin typeface="Calibri" panose="020F0502020204030204" pitchFamily="34" charset="0"/>
                <a:ea typeface="Calibri" panose="020F0502020204030204" pitchFamily="34" charset="0"/>
                <a:cs typeface="Times New Roman" panose="02020603050405020304" pitchFamily="18" charset="0"/>
              </a:rPr>
              <a:t>for cerebral tumor resection is essential to: (1) provide the best </a:t>
            </a:r>
            <a:r>
              <a:rPr lang="en-US" sz="1050" b="1" dirty="0">
                <a:latin typeface="Calibri" panose="020F0502020204030204" pitchFamily="34" charset="0"/>
                <a:ea typeface="Calibri" panose="020F0502020204030204" pitchFamily="34" charset="0"/>
                <a:cs typeface="Times New Roman" panose="02020603050405020304" pitchFamily="18" charset="0"/>
              </a:rPr>
              <a:t>evaluation of cognitive functions </a:t>
            </a:r>
            <a:r>
              <a:rPr lang="en-US" sz="1050" dirty="0">
                <a:latin typeface="Calibri" panose="020F0502020204030204" pitchFamily="34" charset="0"/>
                <a:ea typeface="Calibri" panose="020F0502020204030204" pitchFamily="34" charset="0"/>
                <a:cs typeface="Times New Roman" panose="02020603050405020304" pitchFamily="18" charset="0"/>
              </a:rPr>
              <a:t>of patients, (2) help </a:t>
            </a:r>
            <a:r>
              <a:rPr lang="en-US" sz="1050" b="1" dirty="0">
                <a:latin typeface="Calibri" panose="020F0502020204030204" pitchFamily="34" charset="0"/>
                <a:ea typeface="Calibri" panose="020F0502020204030204" pitchFamily="34" charset="0"/>
                <a:cs typeface="Times New Roman" panose="02020603050405020304" pitchFamily="18" charset="0"/>
              </a:rPr>
              <a:t>patients’ selection</a:t>
            </a:r>
            <a:r>
              <a:rPr lang="en-US" sz="1050" dirty="0">
                <a:latin typeface="Calibri" panose="020F0502020204030204" pitchFamily="34" charset="0"/>
                <a:ea typeface="Calibri" panose="020F0502020204030204" pitchFamily="34" charset="0"/>
                <a:cs typeface="Times New Roman" panose="02020603050405020304" pitchFamily="18" charset="0"/>
              </a:rPr>
              <a:t>, (3) provide the best </a:t>
            </a:r>
            <a:r>
              <a:rPr lang="en-US" sz="1050" b="1" dirty="0">
                <a:latin typeface="Calibri" panose="020F0502020204030204" pitchFamily="34" charset="0"/>
                <a:ea typeface="Calibri" panose="020F0502020204030204" pitchFamily="34" charset="0"/>
                <a:cs typeface="Times New Roman" panose="02020603050405020304" pitchFamily="18" charset="0"/>
              </a:rPr>
              <a:t>monitoring</a:t>
            </a:r>
            <a:r>
              <a:rPr lang="en-US" sz="1050" dirty="0">
                <a:latin typeface="Calibri" panose="020F0502020204030204" pitchFamily="34" charset="0"/>
                <a:ea typeface="Calibri" panose="020F0502020204030204" pitchFamily="34" charset="0"/>
                <a:cs typeface="Times New Roman" panose="02020603050405020304" pitchFamily="18" charset="0"/>
              </a:rPr>
              <a:t> of cognitive functions during surgery, (4) evaluate </a:t>
            </a:r>
            <a:r>
              <a:rPr lang="en-US" sz="1050" b="1" dirty="0">
                <a:latin typeface="Calibri" panose="020F0502020204030204" pitchFamily="34" charset="0"/>
                <a:ea typeface="Calibri" panose="020F0502020204030204" pitchFamily="34" charset="0"/>
                <a:cs typeface="Times New Roman" panose="02020603050405020304" pitchFamily="18" charset="0"/>
              </a:rPr>
              <a:t>post-surgical cognitive performances </a:t>
            </a:r>
            <a:r>
              <a:rPr lang="en-US" sz="1050" dirty="0">
                <a:latin typeface="Calibri" panose="020F0502020204030204" pitchFamily="34" charset="0"/>
                <a:ea typeface="Calibri" panose="020F0502020204030204" pitchFamily="34" charset="0"/>
                <a:cs typeface="Times New Roman" panose="02020603050405020304" pitchFamily="18" charset="0"/>
              </a:rPr>
              <a:t>and (5) cognitive </a:t>
            </a:r>
            <a:r>
              <a:rPr lang="en-US" sz="1050" b="1" dirty="0">
                <a:latin typeface="Calibri" panose="020F0502020204030204" pitchFamily="34" charset="0"/>
                <a:ea typeface="Calibri" panose="020F0502020204030204" pitchFamily="34" charset="0"/>
                <a:cs typeface="Times New Roman" panose="02020603050405020304" pitchFamily="18" charset="0"/>
              </a:rPr>
              <a:t>rehabilitative </a:t>
            </a:r>
            <a:r>
              <a:rPr lang="en-US" sz="1050" b="1" dirty="0" smtClean="0">
                <a:latin typeface="Calibri" panose="020F0502020204030204" pitchFamily="34" charset="0"/>
                <a:ea typeface="Calibri" panose="020F0502020204030204" pitchFamily="34" charset="0"/>
                <a:cs typeface="Times New Roman" panose="02020603050405020304" pitchFamily="18" charset="0"/>
              </a:rPr>
              <a:t>training</a:t>
            </a:r>
            <a:r>
              <a:rPr lang="en-US" sz="105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600"/>
              </a:spcAft>
            </a:pPr>
            <a:r>
              <a:rPr lang="en-US" sz="1050" dirty="0" smtClean="0">
                <a:latin typeface="Calibri" panose="020F0502020204030204" pitchFamily="34" charset="0"/>
                <a:ea typeface="Calibri" panose="020F0502020204030204" pitchFamily="34" charset="0"/>
                <a:cs typeface="Times New Roman" panose="02020603050405020304" pitchFamily="18" charset="0"/>
              </a:rPr>
              <a:t>Our </a:t>
            </a:r>
            <a:r>
              <a:rPr lang="en-US" sz="1050" dirty="0">
                <a:latin typeface="Calibri" panose="020F0502020204030204" pitchFamily="34" charset="0"/>
                <a:ea typeface="Calibri" panose="020F0502020204030204" pitchFamily="34" charset="0"/>
                <a:cs typeface="Times New Roman" panose="02020603050405020304" pitchFamily="18" charset="0"/>
              </a:rPr>
              <a:t>objective was to design </a:t>
            </a:r>
            <a:r>
              <a:rPr lang="en-US" sz="1050" b="1" dirty="0">
                <a:latin typeface="Calibri" panose="020F0502020204030204" pitchFamily="34" charset="0"/>
                <a:ea typeface="Calibri" panose="020F0502020204030204" pitchFamily="34" charset="0"/>
                <a:cs typeface="Times New Roman" panose="02020603050405020304" pitchFamily="18" charset="0"/>
              </a:rPr>
              <a:t>specific innovative multimodal intervention programs for patients undergoing awake neurosurgery </a:t>
            </a:r>
            <a:r>
              <a:rPr lang="en-US" sz="1050" dirty="0">
                <a:latin typeface="Calibri" panose="020F0502020204030204" pitchFamily="34" charset="0"/>
                <a:ea typeface="Calibri" panose="020F0502020204030204" pitchFamily="34" charset="0"/>
                <a:cs typeface="Times New Roman" panose="02020603050405020304" pitchFamily="18" charset="0"/>
              </a:rPr>
              <a:t>using detailed evaluations and personalized rehabilitation trainings.</a:t>
            </a:r>
            <a:endParaRPr lang="it-IT"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Rettangolo 24"/>
          <p:cNvSpPr/>
          <p:nvPr/>
        </p:nvSpPr>
        <p:spPr>
          <a:xfrm>
            <a:off x="80101" y="5752166"/>
            <a:ext cx="12026541" cy="610936"/>
          </a:xfrm>
          <a:prstGeom prst="rect">
            <a:avLst/>
          </a:prstGeom>
          <a:ln>
            <a:solidFill>
              <a:srgbClr val="FFC000"/>
            </a:solidFill>
          </a:ln>
        </p:spPr>
        <p:txBody>
          <a:bodyPr wrap="square">
            <a:spAutoFit/>
          </a:bodyPr>
          <a:lstStyle/>
          <a:p>
            <a:pPr algn="just">
              <a:lnSpc>
                <a:spcPct val="107000"/>
              </a:lnSpc>
              <a:spcAft>
                <a:spcPts val="0"/>
              </a:spcAft>
            </a:pPr>
            <a:r>
              <a:rPr lang="en-US" sz="1050" b="1" u="sng" dirty="0" smtClean="0">
                <a:latin typeface="Calibri" panose="020F0502020204030204" pitchFamily="34" charset="0"/>
                <a:ea typeface="Calibri" panose="020F0502020204030204" pitchFamily="34" charset="0"/>
                <a:cs typeface="Times New Roman" panose="02020603050405020304" pitchFamily="18" charset="0"/>
              </a:rPr>
              <a:t>Conclusion</a:t>
            </a:r>
          </a:p>
          <a:p>
            <a:pPr algn="just">
              <a:lnSpc>
                <a:spcPct val="107000"/>
              </a:lnSpc>
              <a:spcAft>
                <a:spcPts val="0"/>
              </a:spcAft>
            </a:pPr>
            <a:r>
              <a:rPr lang="en-US" sz="1050" dirty="0">
                <a:latin typeface="Calibri" panose="020F0502020204030204" pitchFamily="34" charset="0"/>
                <a:ea typeface="Calibri" panose="020F0502020204030204" pitchFamily="34" charset="0"/>
                <a:cs typeface="Times New Roman" panose="02020603050405020304" pitchFamily="18" charset="0"/>
              </a:rPr>
              <a:t>Appropriate neuropsychological assessment, monitoring and training is essential to optimize all the outcomes of awake craniotomy. Nowadays, the use of new technologies facilitates access to care and allows the transfer of personalized specific treatments directly to patients’ homes using </a:t>
            </a:r>
            <a:r>
              <a:rPr lang="en-US" sz="1050" dirty="0" err="1">
                <a:latin typeface="Calibri" panose="020F0502020204030204" pitchFamily="34" charset="0"/>
                <a:ea typeface="Calibri" panose="020F0502020204030204" pitchFamily="34" charset="0"/>
                <a:cs typeface="Times New Roman" panose="02020603050405020304" pitchFamily="18" charset="0"/>
              </a:rPr>
              <a:t>telerehabilitation</a:t>
            </a:r>
            <a:r>
              <a:rPr lang="en-US" sz="1050" dirty="0">
                <a:latin typeface="Calibri" panose="020F0502020204030204" pitchFamily="34" charset="0"/>
                <a:ea typeface="Calibri" panose="020F0502020204030204" pitchFamily="34" charset="0"/>
                <a:cs typeface="Times New Roman" panose="02020603050405020304" pitchFamily="18" charset="0"/>
              </a:rPr>
              <a:t>.</a:t>
            </a:r>
            <a:endParaRPr lang="it-IT"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26" name="Rettangolo 25"/>
          <p:cNvSpPr/>
          <p:nvPr/>
        </p:nvSpPr>
        <p:spPr>
          <a:xfrm>
            <a:off x="71674" y="6420712"/>
            <a:ext cx="12039006" cy="372218"/>
          </a:xfrm>
          <a:prstGeom prst="rect">
            <a:avLst/>
          </a:prstGeom>
          <a:ln>
            <a:solidFill>
              <a:srgbClr val="FFC000"/>
            </a:solidFill>
          </a:ln>
        </p:spPr>
        <p:txBody>
          <a:bodyPr wrap="square">
            <a:spAutoFit/>
          </a:bodyPr>
          <a:lstStyle/>
          <a:p>
            <a:pPr algn="just">
              <a:lnSpc>
                <a:spcPct val="107000"/>
              </a:lnSpc>
              <a:spcAft>
                <a:spcPts val="0"/>
              </a:spcAft>
            </a:pPr>
            <a:r>
              <a:rPr lang="en-US" sz="900" b="1" u="sng" dirty="0" smtClean="0">
                <a:latin typeface="Calibri" panose="020F0502020204030204" pitchFamily="34" charset="0"/>
                <a:ea typeface="Calibri" panose="020F0502020204030204" pitchFamily="34" charset="0"/>
                <a:cs typeface="Times New Roman" panose="02020603050405020304" pitchFamily="18" charset="0"/>
              </a:rPr>
              <a:t>References</a:t>
            </a:r>
          </a:p>
          <a:p>
            <a:pPr algn="just">
              <a:lnSpc>
                <a:spcPct val="107000"/>
              </a:lnSpc>
              <a:spcAft>
                <a:spcPts val="0"/>
              </a:spcAft>
            </a:pPr>
            <a:r>
              <a:rPr lang="it-IT" sz="800" b="1" dirty="0" smtClean="0">
                <a:solidFill>
                  <a:srgbClr val="EF7A19"/>
                </a:solidFill>
                <a:latin typeface="Calibri" panose="020F0502020204030204" pitchFamily="34" charset="0"/>
                <a:ea typeface="Calibri" panose="020F0502020204030204" pitchFamily="34" charset="0"/>
                <a:cs typeface="Times New Roman" panose="02020603050405020304" pitchFamily="18" charset="0"/>
              </a:rPr>
              <a:t>(1) </a:t>
            </a:r>
            <a:r>
              <a:rPr lang="it-IT" sz="800" dirty="0" err="1" smtClean="0">
                <a:latin typeface="Calibri" panose="020F0502020204030204" pitchFamily="34" charset="0"/>
                <a:ea typeface="Calibri" panose="020F0502020204030204" pitchFamily="34" charset="0"/>
                <a:cs typeface="Times New Roman" panose="02020603050405020304" pitchFamily="18" charset="0"/>
              </a:rPr>
              <a:t>Duffau</a:t>
            </a:r>
            <a:r>
              <a:rPr lang="it-IT" sz="800" dirty="0" smtClean="0">
                <a:latin typeface="Calibri" panose="020F0502020204030204" pitchFamily="34" charset="0"/>
                <a:ea typeface="Calibri" panose="020F0502020204030204" pitchFamily="34" charset="0"/>
                <a:cs typeface="Times New Roman" panose="02020603050405020304" pitchFamily="18" charset="0"/>
              </a:rPr>
              <a:t> </a:t>
            </a:r>
            <a:r>
              <a:rPr lang="it-IT" sz="800" dirty="0">
                <a:latin typeface="Calibri" panose="020F0502020204030204" pitchFamily="34" charset="0"/>
                <a:ea typeface="Calibri" panose="020F0502020204030204" pitchFamily="34" charset="0"/>
                <a:cs typeface="Times New Roman" panose="02020603050405020304" pitchFamily="18" charset="0"/>
              </a:rPr>
              <a:t>H</a:t>
            </a:r>
            <a:r>
              <a:rPr lang="it-IT" sz="800" dirty="0" smtClean="0">
                <a:latin typeface="Calibri" panose="020F0502020204030204" pitchFamily="34" charset="0"/>
                <a:ea typeface="Calibri" panose="020F0502020204030204" pitchFamily="34" charset="0"/>
                <a:cs typeface="Times New Roman" panose="02020603050405020304" pitchFamily="18" charset="0"/>
              </a:rPr>
              <a:t>. </a:t>
            </a:r>
            <a:r>
              <a:rPr lang="it-IT" sz="800" dirty="0" err="1">
                <a:latin typeface="Calibri" panose="020F0502020204030204" pitchFamily="34" charset="0"/>
                <a:ea typeface="Calibri" panose="020F0502020204030204" pitchFamily="34" charset="0"/>
                <a:cs typeface="Times New Roman" panose="02020603050405020304" pitchFamily="18" charset="0"/>
              </a:rPr>
              <a:t>Neurosurg</a:t>
            </a:r>
            <a:r>
              <a:rPr lang="it-IT" sz="800" dirty="0">
                <a:latin typeface="Calibri" panose="020F0502020204030204" pitchFamily="34" charset="0"/>
                <a:ea typeface="Calibri" panose="020F0502020204030204" pitchFamily="34" charset="0"/>
                <a:cs typeface="Times New Roman" panose="02020603050405020304" pitchFamily="18" charset="0"/>
              </a:rPr>
              <a:t> Rev. 2018;41: 133–139. </a:t>
            </a:r>
            <a:r>
              <a:rPr lang="it-IT" sz="800" dirty="0" smtClean="0">
                <a:latin typeface="Calibri" panose="020F0502020204030204" pitchFamily="34" charset="0"/>
                <a:ea typeface="Calibri" panose="020F0502020204030204" pitchFamily="34" charset="0"/>
                <a:cs typeface="Times New Roman" panose="02020603050405020304" pitchFamily="18" charset="0"/>
              </a:rPr>
              <a:t>doi:10.1007/s10143-017-0918-9; </a:t>
            </a:r>
            <a:r>
              <a:rPr lang="it-IT" sz="800" b="1" dirty="0" smtClean="0">
                <a:solidFill>
                  <a:srgbClr val="EF7A19"/>
                </a:solidFill>
                <a:latin typeface="Calibri" panose="020F0502020204030204" pitchFamily="34" charset="0"/>
                <a:ea typeface="Calibri" panose="020F0502020204030204" pitchFamily="34" charset="0"/>
                <a:cs typeface="Times New Roman" panose="02020603050405020304" pitchFamily="18" charset="0"/>
              </a:rPr>
              <a:t>(2) </a:t>
            </a:r>
            <a:r>
              <a:rPr lang="it-IT" sz="800" dirty="0" smtClean="0">
                <a:latin typeface="Calibri" panose="020F0502020204030204" pitchFamily="34" charset="0"/>
                <a:ea typeface="Calibri" panose="020F0502020204030204" pitchFamily="34" charset="0"/>
                <a:cs typeface="Times New Roman" panose="02020603050405020304" pitchFamily="18" charset="0"/>
              </a:rPr>
              <a:t>Klein M et al.  J </a:t>
            </a:r>
            <a:r>
              <a:rPr lang="it-IT" sz="800" dirty="0" err="1">
                <a:latin typeface="Calibri" panose="020F0502020204030204" pitchFamily="34" charset="0"/>
                <a:ea typeface="Calibri" panose="020F0502020204030204" pitchFamily="34" charset="0"/>
                <a:cs typeface="Times New Roman" panose="02020603050405020304" pitchFamily="18" charset="0"/>
              </a:rPr>
              <a:t>Neurooncol</a:t>
            </a:r>
            <a:r>
              <a:rPr lang="it-IT" sz="800" dirty="0">
                <a:latin typeface="Calibri" panose="020F0502020204030204" pitchFamily="34" charset="0"/>
                <a:ea typeface="Calibri" panose="020F0502020204030204" pitchFamily="34" charset="0"/>
                <a:cs typeface="Times New Roman" panose="02020603050405020304" pitchFamily="18" charset="0"/>
              </a:rPr>
              <a:t>. 2012;108: 309–318. </a:t>
            </a:r>
            <a:r>
              <a:rPr lang="it-IT" sz="800" dirty="0" smtClean="0">
                <a:latin typeface="Calibri" panose="020F0502020204030204" pitchFamily="34" charset="0"/>
                <a:ea typeface="Calibri" panose="020F0502020204030204" pitchFamily="34" charset="0"/>
                <a:cs typeface="Times New Roman" panose="02020603050405020304" pitchFamily="18" charset="0"/>
              </a:rPr>
              <a:t>doi:10.1007/s11060-012-0811-x; </a:t>
            </a:r>
            <a:r>
              <a:rPr lang="it-IT" sz="800" b="1" dirty="0" smtClean="0">
                <a:solidFill>
                  <a:srgbClr val="EF7A19"/>
                </a:solidFill>
                <a:latin typeface="Calibri" panose="020F0502020204030204" pitchFamily="34" charset="0"/>
                <a:ea typeface="Calibri" panose="020F0502020204030204" pitchFamily="34" charset="0"/>
                <a:cs typeface="Times New Roman" panose="02020603050405020304" pitchFamily="18" charset="0"/>
              </a:rPr>
              <a:t>(3) </a:t>
            </a:r>
            <a:r>
              <a:rPr lang="it-IT" sz="800" dirty="0" smtClean="0">
                <a:latin typeface="Calibri" panose="020F0502020204030204" pitchFamily="34" charset="0"/>
                <a:ea typeface="Calibri" panose="020F0502020204030204" pitchFamily="34" charset="0"/>
                <a:cs typeface="Times New Roman" panose="02020603050405020304" pitchFamily="18" charset="0"/>
              </a:rPr>
              <a:t>De </a:t>
            </a:r>
            <a:r>
              <a:rPr lang="it-IT" sz="800" dirty="0" err="1">
                <a:latin typeface="Calibri" panose="020F0502020204030204" pitchFamily="34" charset="0"/>
                <a:ea typeface="Calibri" panose="020F0502020204030204" pitchFamily="34" charset="0"/>
                <a:cs typeface="Times New Roman" panose="02020603050405020304" pitchFamily="18" charset="0"/>
              </a:rPr>
              <a:t>Witt</a:t>
            </a:r>
            <a:r>
              <a:rPr lang="it-IT" sz="800" dirty="0">
                <a:latin typeface="Calibri" panose="020F0502020204030204" pitchFamily="34" charset="0"/>
                <a:ea typeface="Calibri" panose="020F0502020204030204" pitchFamily="34" charset="0"/>
                <a:cs typeface="Times New Roman" panose="02020603050405020304" pitchFamily="18" charset="0"/>
              </a:rPr>
              <a:t> </a:t>
            </a:r>
            <a:r>
              <a:rPr lang="it-IT" sz="800" dirty="0" err="1">
                <a:latin typeface="Calibri" panose="020F0502020204030204" pitchFamily="34" charset="0"/>
                <a:ea typeface="Calibri" panose="020F0502020204030204" pitchFamily="34" charset="0"/>
                <a:cs typeface="Times New Roman" panose="02020603050405020304" pitchFamily="18" charset="0"/>
              </a:rPr>
              <a:t>Hamer</a:t>
            </a:r>
            <a:r>
              <a:rPr lang="it-IT" sz="800" dirty="0">
                <a:latin typeface="Calibri" panose="020F0502020204030204" pitchFamily="34" charset="0"/>
                <a:ea typeface="Calibri" panose="020F0502020204030204" pitchFamily="34" charset="0"/>
                <a:cs typeface="Times New Roman" panose="02020603050405020304" pitchFamily="18" charset="0"/>
              </a:rPr>
              <a:t> </a:t>
            </a:r>
            <a:r>
              <a:rPr lang="it-IT" sz="800" dirty="0" smtClean="0">
                <a:latin typeface="Calibri" panose="020F0502020204030204" pitchFamily="34" charset="0"/>
                <a:ea typeface="Calibri" panose="020F0502020204030204" pitchFamily="34" charset="0"/>
                <a:cs typeface="Times New Roman" panose="02020603050405020304" pitchFamily="18" charset="0"/>
              </a:rPr>
              <a:t>PC et al. </a:t>
            </a:r>
            <a:r>
              <a:rPr lang="it-IT" sz="800" dirty="0">
                <a:latin typeface="Calibri" panose="020F0502020204030204" pitchFamily="34" charset="0"/>
                <a:ea typeface="Calibri" panose="020F0502020204030204" pitchFamily="34" charset="0"/>
                <a:cs typeface="Times New Roman" panose="02020603050405020304" pitchFamily="18" charset="0"/>
              </a:rPr>
              <a:t>J </a:t>
            </a:r>
            <a:r>
              <a:rPr lang="it-IT" sz="800" dirty="0" err="1">
                <a:latin typeface="Calibri" panose="020F0502020204030204" pitchFamily="34" charset="0"/>
                <a:ea typeface="Calibri" panose="020F0502020204030204" pitchFamily="34" charset="0"/>
                <a:cs typeface="Times New Roman" panose="02020603050405020304" pitchFamily="18" charset="0"/>
              </a:rPr>
              <a:t>Clin</a:t>
            </a:r>
            <a:r>
              <a:rPr lang="it-IT" sz="800" dirty="0">
                <a:latin typeface="Calibri" panose="020F0502020204030204" pitchFamily="34" charset="0"/>
                <a:ea typeface="Calibri" panose="020F0502020204030204" pitchFamily="34" charset="0"/>
                <a:cs typeface="Times New Roman" panose="02020603050405020304" pitchFamily="18" charset="0"/>
              </a:rPr>
              <a:t> </a:t>
            </a:r>
            <a:r>
              <a:rPr lang="it-IT" sz="800" dirty="0" err="1">
                <a:latin typeface="Calibri" panose="020F0502020204030204" pitchFamily="34" charset="0"/>
                <a:ea typeface="Calibri" panose="020F0502020204030204" pitchFamily="34" charset="0"/>
                <a:cs typeface="Times New Roman" panose="02020603050405020304" pitchFamily="18" charset="0"/>
              </a:rPr>
              <a:t>Oncol</a:t>
            </a:r>
            <a:r>
              <a:rPr lang="it-IT" sz="800" dirty="0">
                <a:latin typeface="Calibri" panose="020F0502020204030204" pitchFamily="34" charset="0"/>
                <a:ea typeface="Calibri" panose="020F0502020204030204" pitchFamily="34" charset="0"/>
                <a:cs typeface="Times New Roman" panose="02020603050405020304" pitchFamily="18" charset="0"/>
              </a:rPr>
              <a:t> Off J </a:t>
            </a:r>
            <a:r>
              <a:rPr lang="it-IT" sz="800" dirty="0" err="1">
                <a:latin typeface="Calibri" panose="020F0502020204030204" pitchFamily="34" charset="0"/>
                <a:ea typeface="Calibri" panose="020F0502020204030204" pitchFamily="34" charset="0"/>
                <a:cs typeface="Times New Roman" panose="02020603050405020304" pitchFamily="18" charset="0"/>
              </a:rPr>
              <a:t>Am</a:t>
            </a:r>
            <a:r>
              <a:rPr lang="it-IT" sz="800" dirty="0">
                <a:latin typeface="Calibri" panose="020F0502020204030204" pitchFamily="34" charset="0"/>
                <a:ea typeface="Calibri" panose="020F0502020204030204" pitchFamily="34" charset="0"/>
                <a:cs typeface="Times New Roman" panose="02020603050405020304" pitchFamily="18" charset="0"/>
              </a:rPr>
              <a:t> </a:t>
            </a:r>
            <a:r>
              <a:rPr lang="it-IT" sz="800" dirty="0" err="1">
                <a:latin typeface="Calibri" panose="020F0502020204030204" pitchFamily="34" charset="0"/>
                <a:ea typeface="Calibri" panose="020F0502020204030204" pitchFamily="34" charset="0"/>
                <a:cs typeface="Times New Roman" panose="02020603050405020304" pitchFamily="18" charset="0"/>
              </a:rPr>
              <a:t>Soc</a:t>
            </a:r>
            <a:r>
              <a:rPr lang="it-IT" sz="800" dirty="0">
                <a:latin typeface="Calibri" panose="020F0502020204030204" pitchFamily="34" charset="0"/>
                <a:ea typeface="Calibri" panose="020F0502020204030204" pitchFamily="34" charset="0"/>
                <a:cs typeface="Times New Roman" panose="02020603050405020304" pitchFamily="18" charset="0"/>
              </a:rPr>
              <a:t> </a:t>
            </a:r>
            <a:r>
              <a:rPr lang="it-IT" sz="800" dirty="0" err="1">
                <a:latin typeface="Calibri" panose="020F0502020204030204" pitchFamily="34" charset="0"/>
                <a:ea typeface="Calibri" panose="020F0502020204030204" pitchFamily="34" charset="0"/>
                <a:cs typeface="Times New Roman" panose="02020603050405020304" pitchFamily="18" charset="0"/>
              </a:rPr>
              <a:t>Clin</a:t>
            </a:r>
            <a:r>
              <a:rPr lang="it-IT" sz="800" dirty="0">
                <a:latin typeface="Calibri" panose="020F0502020204030204" pitchFamily="34" charset="0"/>
                <a:ea typeface="Calibri" panose="020F0502020204030204" pitchFamily="34" charset="0"/>
                <a:cs typeface="Times New Roman" panose="02020603050405020304" pitchFamily="18" charset="0"/>
              </a:rPr>
              <a:t> </a:t>
            </a:r>
            <a:r>
              <a:rPr lang="it-IT" sz="800" dirty="0" err="1">
                <a:latin typeface="Calibri" panose="020F0502020204030204" pitchFamily="34" charset="0"/>
                <a:ea typeface="Calibri" panose="020F0502020204030204" pitchFamily="34" charset="0"/>
                <a:cs typeface="Times New Roman" panose="02020603050405020304" pitchFamily="18" charset="0"/>
              </a:rPr>
              <a:t>Oncol</a:t>
            </a:r>
            <a:r>
              <a:rPr lang="it-IT" sz="800" dirty="0">
                <a:latin typeface="Calibri" panose="020F0502020204030204" pitchFamily="34" charset="0"/>
                <a:ea typeface="Calibri" panose="020F0502020204030204" pitchFamily="34" charset="0"/>
                <a:cs typeface="Times New Roman" panose="02020603050405020304" pitchFamily="18" charset="0"/>
              </a:rPr>
              <a:t>. 2012;30: 2559–2565. </a:t>
            </a:r>
            <a:r>
              <a:rPr lang="it-IT" sz="800" dirty="0" smtClean="0">
                <a:latin typeface="Calibri" panose="020F0502020204030204" pitchFamily="34" charset="0"/>
                <a:ea typeface="Calibri" panose="020F0502020204030204" pitchFamily="34" charset="0"/>
                <a:cs typeface="Times New Roman" panose="02020603050405020304" pitchFamily="18" charset="0"/>
              </a:rPr>
              <a:t>doi:10.1200/JCO.2011.38.4818</a:t>
            </a:r>
            <a:endParaRPr lang="it-IT" sz="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Rettangolo 10"/>
          <p:cNvSpPr/>
          <p:nvPr/>
        </p:nvSpPr>
        <p:spPr>
          <a:xfrm>
            <a:off x="86477" y="2832077"/>
            <a:ext cx="5810121" cy="1283428"/>
          </a:xfrm>
          <a:prstGeom prst="rect">
            <a:avLst/>
          </a:prstGeom>
          <a:ln>
            <a:noFill/>
          </a:ln>
        </p:spPr>
        <p:txBody>
          <a:bodyPr wrap="square">
            <a:spAutoFit/>
          </a:bodyPr>
          <a:lstStyle/>
          <a:p>
            <a:pPr algn="just">
              <a:lnSpc>
                <a:spcPct val="107000"/>
              </a:lnSpc>
              <a:spcAft>
                <a:spcPts val="600"/>
              </a:spcAft>
            </a:pPr>
            <a:r>
              <a:rPr lang="en-US" sz="1050" b="1" u="sng" dirty="0" smtClean="0">
                <a:latin typeface="Calibri" panose="020F0502020204030204" pitchFamily="34" charset="0"/>
                <a:ea typeface="Calibri" panose="020F0502020204030204" pitchFamily="34" charset="0"/>
                <a:cs typeface="Times New Roman" panose="02020603050405020304" pitchFamily="18" charset="0"/>
              </a:rPr>
              <a:t>Methods</a:t>
            </a:r>
          </a:p>
          <a:p>
            <a:pPr marL="171450" indent="-171450" algn="just">
              <a:lnSpc>
                <a:spcPct val="107000"/>
              </a:lnSpc>
              <a:spcAft>
                <a:spcPts val="600"/>
              </a:spcAft>
              <a:buFont typeface="Wingdings" panose="05000000000000000000" pitchFamily="2" charset="2"/>
              <a:buChar char="Ø"/>
            </a:pPr>
            <a:r>
              <a:rPr lang="en-US" sz="1050" dirty="0">
                <a:latin typeface="Calibri" panose="020F0502020204030204" pitchFamily="34" charset="0"/>
                <a:ea typeface="Calibri" panose="020F0502020204030204" pitchFamily="34" charset="0"/>
                <a:cs typeface="Times New Roman" panose="02020603050405020304" pitchFamily="18" charset="0"/>
              </a:rPr>
              <a:t>20 </a:t>
            </a:r>
            <a:r>
              <a:rPr lang="en-US" sz="1050" dirty="0" smtClean="0">
                <a:latin typeface="Calibri" panose="020F0502020204030204" pitchFamily="34" charset="0"/>
                <a:ea typeface="Calibri" panose="020F0502020204030204" pitchFamily="34" charset="0"/>
                <a:cs typeface="Times New Roman" panose="02020603050405020304" pitchFamily="18" charset="0"/>
              </a:rPr>
              <a:t>patients </a:t>
            </a:r>
            <a:r>
              <a:rPr lang="en-US" sz="1050" dirty="0">
                <a:latin typeface="Calibri" panose="020F0502020204030204" pitchFamily="34" charset="0"/>
                <a:ea typeface="Calibri" panose="020F0502020204030204" pitchFamily="34" charset="0"/>
                <a:cs typeface="Times New Roman" panose="02020603050405020304" pitchFamily="18" charset="0"/>
              </a:rPr>
              <a:t>(6 Female, mean age 52.7±9 y, 16 right-handed)</a:t>
            </a:r>
            <a:r>
              <a:rPr lang="en-US" sz="1050" dirty="0" smtClean="0">
                <a:latin typeface="Calibri" panose="020F0502020204030204" pitchFamily="34" charset="0"/>
                <a:ea typeface="Calibri" panose="020F0502020204030204" pitchFamily="34" charset="0"/>
                <a:cs typeface="Times New Roman" panose="02020603050405020304" pitchFamily="18" charset="0"/>
              </a:rPr>
              <a:t> </a:t>
            </a:r>
            <a:r>
              <a:rPr lang="en-US" sz="1050" dirty="0">
                <a:latin typeface="Calibri" panose="020F0502020204030204" pitchFamily="34" charset="0"/>
                <a:ea typeface="Calibri" panose="020F0502020204030204" pitchFamily="34" charset="0"/>
                <a:cs typeface="Times New Roman" panose="02020603050405020304" pitchFamily="18" charset="0"/>
              </a:rPr>
              <a:t>with gliomas in eloquent areas for cognition, language and sensorimotor </a:t>
            </a:r>
            <a:r>
              <a:rPr lang="en-US" sz="1050" dirty="0" smtClean="0">
                <a:latin typeface="Calibri" panose="020F0502020204030204" pitchFamily="34" charset="0"/>
                <a:ea typeface="Calibri" panose="020F0502020204030204" pitchFamily="34" charset="0"/>
                <a:cs typeface="Times New Roman" panose="02020603050405020304" pitchFamily="18" charset="0"/>
              </a:rPr>
              <a:t>functions (left </a:t>
            </a:r>
            <a:r>
              <a:rPr lang="en-US" sz="1050" dirty="0" err="1">
                <a:latin typeface="Calibri" panose="020F0502020204030204" pitchFamily="34" charset="0"/>
                <a:ea typeface="Calibri" panose="020F0502020204030204" pitchFamily="34" charset="0"/>
                <a:cs typeface="Times New Roman" panose="02020603050405020304" pitchFamily="18" charset="0"/>
              </a:rPr>
              <a:t>fronto</a:t>
            </a:r>
            <a:r>
              <a:rPr lang="en-US" sz="1050" dirty="0">
                <a:latin typeface="Calibri" panose="020F0502020204030204" pitchFamily="34" charset="0"/>
                <a:ea typeface="Calibri" panose="020F0502020204030204" pitchFamily="34" charset="0"/>
                <a:cs typeface="Times New Roman" panose="02020603050405020304" pitchFamily="18" charset="0"/>
              </a:rPr>
              <a:t>-</a:t>
            </a:r>
            <a:r>
              <a:rPr lang="en-US" sz="1050" dirty="0" err="1">
                <a:latin typeface="Calibri" panose="020F0502020204030204" pitchFamily="34" charset="0"/>
                <a:ea typeface="Calibri" panose="020F0502020204030204" pitchFamily="34" charset="0"/>
                <a:cs typeface="Times New Roman" panose="02020603050405020304" pitchFamily="18" charset="0"/>
              </a:rPr>
              <a:t>temporo</a:t>
            </a:r>
            <a:r>
              <a:rPr lang="en-US" sz="1050" dirty="0">
                <a:latin typeface="Calibri" panose="020F0502020204030204" pitchFamily="34" charset="0"/>
                <a:ea typeface="Calibri" panose="020F0502020204030204" pitchFamily="34" charset="0"/>
                <a:cs typeface="Times New Roman" panose="02020603050405020304" pitchFamily="18" charset="0"/>
              </a:rPr>
              <a:t>-parietal </a:t>
            </a:r>
            <a:r>
              <a:rPr lang="en-US" sz="1050" dirty="0" smtClean="0">
                <a:latin typeface="Calibri" panose="020F0502020204030204" pitchFamily="34" charset="0"/>
                <a:ea typeface="Calibri" panose="020F0502020204030204" pitchFamily="34" charset="0"/>
                <a:cs typeface="Times New Roman" panose="02020603050405020304" pitchFamily="18" charset="0"/>
              </a:rPr>
              <a:t>areas), </a:t>
            </a:r>
            <a:r>
              <a:rPr lang="en-US" sz="1050" dirty="0">
                <a:latin typeface="Calibri" panose="020F0502020204030204" pitchFamily="34" charset="0"/>
                <a:ea typeface="Calibri" panose="020F0502020204030204" pitchFamily="34" charset="0"/>
                <a:cs typeface="Times New Roman" panose="02020603050405020304" pitchFamily="18" charset="0"/>
              </a:rPr>
              <a:t>except in 3 patients (left-handed, right-sided lesions)</a:t>
            </a:r>
            <a:r>
              <a:rPr lang="en-US" sz="1050" dirty="0" smtClean="0">
                <a:latin typeface="Calibri" panose="020F0502020204030204" pitchFamily="34" charset="0"/>
                <a:ea typeface="Calibri" panose="020F0502020204030204" pitchFamily="34" charset="0"/>
                <a:cs typeface="Times New Roman" panose="02020603050405020304" pitchFamily="18" charset="0"/>
              </a:rPr>
              <a:t>.</a:t>
            </a:r>
          </a:p>
          <a:p>
            <a:pPr marL="171450" indent="-171450" algn="just">
              <a:lnSpc>
                <a:spcPct val="107000"/>
              </a:lnSpc>
              <a:spcAft>
                <a:spcPts val="600"/>
              </a:spcAft>
              <a:buFont typeface="Wingdings" panose="05000000000000000000" pitchFamily="2" charset="2"/>
              <a:buChar char="Ø"/>
            </a:pPr>
            <a:r>
              <a:rPr lang="en-US" sz="1050" dirty="0" smtClean="0">
                <a:latin typeface="Calibri" panose="020F0502020204030204" pitchFamily="34" charset="0"/>
                <a:ea typeface="Calibri" panose="020F0502020204030204" pitchFamily="34" charset="0"/>
                <a:cs typeface="Times New Roman" panose="02020603050405020304" pitchFamily="18" charset="0"/>
              </a:rPr>
              <a:t>Detailed </a:t>
            </a:r>
            <a:r>
              <a:rPr lang="en-US" sz="1050" b="1" dirty="0">
                <a:latin typeface="Calibri" panose="020F0502020204030204" pitchFamily="34" charset="0"/>
                <a:ea typeface="Calibri" panose="020F0502020204030204" pitchFamily="34" charset="0"/>
                <a:cs typeface="Times New Roman" panose="02020603050405020304" pitchFamily="18" charset="0"/>
              </a:rPr>
              <a:t>neuropsychological testing </a:t>
            </a:r>
            <a:r>
              <a:rPr lang="en-US" sz="1050" dirty="0">
                <a:latin typeface="Calibri" panose="020F0502020204030204" pitchFamily="34" charset="0"/>
                <a:ea typeface="Calibri" panose="020F0502020204030204" pitchFamily="34" charset="0"/>
                <a:cs typeface="Times New Roman" panose="02020603050405020304" pitchFamily="18" charset="0"/>
              </a:rPr>
              <a:t>before, during and after </a:t>
            </a:r>
            <a:r>
              <a:rPr lang="en-US" sz="1050" dirty="0" smtClean="0">
                <a:latin typeface="Calibri" panose="020F0502020204030204" pitchFamily="34" charset="0"/>
                <a:ea typeface="Calibri" panose="020F0502020204030204" pitchFamily="34" charset="0"/>
                <a:cs typeface="Times New Roman" panose="02020603050405020304" pitchFamily="18" charset="0"/>
              </a:rPr>
              <a:t>surgery (4-5 days post-surgery and at 3, 6 and 12 months FU).</a:t>
            </a:r>
          </a:p>
        </p:txBody>
      </p:sp>
      <p:sp>
        <p:nvSpPr>
          <p:cNvPr id="2" name="Rettangolo 1"/>
          <p:cNvSpPr/>
          <p:nvPr/>
        </p:nvSpPr>
        <p:spPr>
          <a:xfrm>
            <a:off x="88647" y="2833194"/>
            <a:ext cx="5810120" cy="2861362"/>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0" name="Immagine 4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72708" y="3965230"/>
            <a:ext cx="2276110" cy="1609681"/>
          </a:xfrm>
          <a:prstGeom prst="rect">
            <a:avLst/>
          </a:prstGeom>
        </p:spPr>
      </p:pic>
      <p:pic>
        <p:nvPicPr>
          <p:cNvPr id="52" name="Immagine 51"/>
          <p:cNvPicPr>
            <a:picLocks noChangeAspect="1"/>
          </p:cNvPicPr>
          <p:nvPr/>
        </p:nvPicPr>
        <p:blipFill>
          <a:blip r:embed="rId6"/>
          <a:stretch>
            <a:fillRect/>
          </a:stretch>
        </p:blipFill>
        <p:spPr>
          <a:xfrm>
            <a:off x="6337393" y="4195400"/>
            <a:ext cx="2249396" cy="1473518"/>
          </a:xfrm>
          <a:prstGeom prst="rect">
            <a:avLst/>
          </a:prstGeom>
          <a:solidFill>
            <a:schemeClr val="bg1"/>
          </a:solidFill>
        </p:spPr>
      </p:pic>
      <p:sp>
        <p:nvSpPr>
          <p:cNvPr id="53" name="Rettangolo 52"/>
          <p:cNvSpPr/>
          <p:nvPr/>
        </p:nvSpPr>
        <p:spPr>
          <a:xfrm>
            <a:off x="6066836" y="2823531"/>
            <a:ext cx="5810121" cy="1379352"/>
          </a:xfrm>
          <a:prstGeom prst="rect">
            <a:avLst/>
          </a:prstGeom>
          <a:ln>
            <a:noFill/>
          </a:ln>
        </p:spPr>
        <p:txBody>
          <a:bodyPr wrap="square">
            <a:spAutoFit/>
          </a:bodyPr>
          <a:lstStyle/>
          <a:p>
            <a:pPr algn="just">
              <a:lnSpc>
                <a:spcPct val="107000"/>
              </a:lnSpc>
              <a:spcAft>
                <a:spcPts val="600"/>
              </a:spcAft>
            </a:pPr>
            <a:r>
              <a:rPr lang="en-US" sz="1050" b="1" u="sng" dirty="0" smtClean="0">
                <a:latin typeface="Calibri" panose="020F0502020204030204" pitchFamily="34" charset="0"/>
                <a:ea typeface="Calibri" panose="020F0502020204030204" pitchFamily="34" charset="0"/>
                <a:cs typeface="Times New Roman" panose="02020603050405020304" pitchFamily="18" charset="0"/>
              </a:rPr>
              <a:t>Results</a:t>
            </a:r>
          </a:p>
          <a:p>
            <a:pPr marL="171450" indent="-171450" algn="just">
              <a:lnSpc>
                <a:spcPct val="107000"/>
              </a:lnSpc>
              <a:spcAft>
                <a:spcPts val="0"/>
              </a:spcAft>
              <a:buFont typeface="Wingdings" panose="05000000000000000000" pitchFamily="2" charset="2"/>
              <a:buChar char="Ø"/>
            </a:pPr>
            <a:r>
              <a:rPr lang="en-US" sz="1050" dirty="0" smtClean="0">
                <a:latin typeface="Calibri" panose="020F0502020204030204" pitchFamily="34" charset="0"/>
                <a:ea typeface="Calibri" panose="020F0502020204030204" pitchFamily="34" charset="0"/>
                <a:cs typeface="Times New Roman" panose="02020603050405020304" pitchFamily="18" charset="0"/>
              </a:rPr>
              <a:t>Patients</a:t>
            </a:r>
            <a:r>
              <a:rPr lang="en-US" sz="1050" dirty="0">
                <a:latin typeface="Calibri" panose="020F0502020204030204" pitchFamily="34" charset="0"/>
                <a:ea typeface="Calibri" panose="020F0502020204030204" pitchFamily="34" charset="0"/>
                <a:cs typeface="Times New Roman" panose="02020603050405020304" pitchFamily="18" charset="0"/>
              </a:rPr>
              <a:t>’ clinical status ranged from asymptomatic to moderate-severe language </a:t>
            </a:r>
            <a:r>
              <a:rPr lang="en-US" sz="1050" dirty="0" smtClean="0">
                <a:latin typeface="Calibri" panose="020F0502020204030204" pitchFamily="34" charset="0"/>
                <a:ea typeface="Calibri" panose="020F0502020204030204" pitchFamily="34" charset="0"/>
                <a:cs typeface="Times New Roman" panose="02020603050405020304" pitchFamily="18" charset="0"/>
              </a:rPr>
              <a:t>deficits.</a:t>
            </a:r>
          </a:p>
          <a:p>
            <a:pPr marL="171450" indent="-171450" algn="just">
              <a:lnSpc>
                <a:spcPct val="107000"/>
              </a:lnSpc>
              <a:spcAft>
                <a:spcPts val="0"/>
              </a:spcAft>
              <a:buFont typeface="Wingdings" panose="05000000000000000000" pitchFamily="2" charset="2"/>
              <a:buChar char="Ø"/>
            </a:pPr>
            <a:r>
              <a:rPr lang="en-US" sz="1050" dirty="0" smtClean="0">
                <a:latin typeface="Calibri" panose="020F0502020204030204" pitchFamily="34" charset="0"/>
                <a:ea typeface="Calibri" panose="020F0502020204030204" pitchFamily="34" charset="0"/>
                <a:cs typeface="Times New Roman" panose="02020603050405020304" pitchFamily="18" charset="0"/>
              </a:rPr>
              <a:t>After </a:t>
            </a:r>
            <a:r>
              <a:rPr lang="en-US" sz="1050" dirty="0">
                <a:latin typeface="Calibri" panose="020F0502020204030204" pitchFamily="34" charset="0"/>
                <a:ea typeface="Calibri" panose="020F0502020204030204" pitchFamily="34" charset="0"/>
                <a:cs typeface="Times New Roman" panose="02020603050405020304" pitchFamily="18" charset="0"/>
              </a:rPr>
              <a:t>surgery, no complications and no adjunctive cognitive </a:t>
            </a:r>
            <a:r>
              <a:rPr lang="en-US" sz="1050" dirty="0" smtClean="0">
                <a:latin typeface="Calibri" panose="020F0502020204030204" pitchFamily="34" charset="0"/>
                <a:ea typeface="Calibri" panose="020F0502020204030204" pitchFamily="34" charset="0"/>
                <a:cs typeface="Times New Roman" panose="02020603050405020304" pitchFamily="18" charset="0"/>
              </a:rPr>
              <a:t>deficits.</a:t>
            </a:r>
          </a:p>
          <a:p>
            <a:pPr marL="171450" indent="-171450" algn="just">
              <a:lnSpc>
                <a:spcPct val="107000"/>
              </a:lnSpc>
              <a:spcAft>
                <a:spcPts val="0"/>
              </a:spcAft>
              <a:buFont typeface="Wingdings" panose="05000000000000000000" pitchFamily="2" charset="2"/>
              <a:buChar char="Ø"/>
            </a:pPr>
            <a:r>
              <a:rPr lang="en-US" sz="1050" dirty="0" smtClean="0">
                <a:latin typeface="Calibri" panose="020F0502020204030204" pitchFamily="34" charset="0"/>
                <a:ea typeface="Calibri" panose="020F0502020204030204" pitchFamily="34" charset="0"/>
                <a:cs typeface="Times New Roman" panose="02020603050405020304" pitchFamily="18" charset="0"/>
              </a:rPr>
              <a:t>12 </a:t>
            </a:r>
            <a:r>
              <a:rPr lang="en-US" sz="1050" dirty="0">
                <a:latin typeface="Calibri" panose="020F0502020204030204" pitchFamily="34" charset="0"/>
                <a:ea typeface="Calibri" panose="020F0502020204030204" pitchFamily="34" charset="0"/>
                <a:cs typeface="Times New Roman" panose="02020603050405020304" pitchFamily="18" charset="0"/>
              </a:rPr>
              <a:t>patients without cognitive deficits beforehand were still asymptomatic post-surgery. 4 patients with language deficits had slight improvements after resection followed by spontaneous remission. 4 patients underwent cognitive training after surgery followed by a period of 12 weeks of </a:t>
            </a:r>
            <a:r>
              <a:rPr lang="en-US" sz="1050" dirty="0" err="1">
                <a:latin typeface="Calibri" panose="020F0502020204030204" pitchFamily="34" charset="0"/>
                <a:ea typeface="Calibri" panose="020F0502020204030204" pitchFamily="34" charset="0"/>
                <a:cs typeface="Times New Roman" panose="02020603050405020304" pitchFamily="18" charset="0"/>
              </a:rPr>
              <a:t>telerehabilitation</a:t>
            </a:r>
            <a:r>
              <a:rPr lang="en-US" sz="1050" dirty="0">
                <a:latin typeface="Calibri" panose="020F0502020204030204" pitchFamily="34" charset="0"/>
                <a:ea typeface="Calibri" panose="020F0502020204030204" pitchFamily="34" charset="0"/>
                <a:cs typeface="Times New Roman" panose="02020603050405020304" pitchFamily="18" charset="0"/>
              </a:rPr>
              <a:t>. All recovered within normal values after training.</a:t>
            </a:r>
            <a:endParaRPr lang="it-IT"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54" name="Rettangolo 53"/>
          <p:cNvSpPr/>
          <p:nvPr/>
        </p:nvSpPr>
        <p:spPr>
          <a:xfrm>
            <a:off x="6069006" y="2833194"/>
            <a:ext cx="6037636" cy="2861362"/>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6" name="Immagine 55"/>
          <p:cNvPicPr>
            <a:picLocks noChangeAspect="1"/>
          </p:cNvPicPr>
          <p:nvPr/>
        </p:nvPicPr>
        <p:blipFill>
          <a:blip r:embed="rId7"/>
          <a:stretch>
            <a:fillRect/>
          </a:stretch>
        </p:blipFill>
        <p:spPr>
          <a:xfrm>
            <a:off x="9729788" y="4173118"/>
            <a:ext cx="2270639" cy="1495800"/>
          </a:xfrm>
          <a:prstGeom prst="rect">
            <a:avLst/>
          </a:prstGeom>
          <a:solidFill>
            <a:schemeClr val="bg1"/>
          </a:solidFill>
        </p:spPr>
      </p:pic>
      <p:sp>
        <p:nvSpPr>
          <p:cNvPr id="57" name="Rettangolo 56"/>
          <p:cNvSpPr/>
          <p:nvPr/>
        </p:nvSpPr>
        <p:spPr>
          <a:xfrm>
            <a:off x="86476" y="4127642"/>
            <a:ext cx="3492831" cy="1475276"/>
          </a:xfrm>
          <a:prstGeom prst="rect">
            <a:avLst/>
          </a:prstGeom>
        </p:spPr>
        <p:txBody>
          <a:bodyPr wrap="square">
            <a:spAutoFit/>
          </a:bodyPr>
          <a:lstStyle/>
          <a:p>
            <a:pPr marL="171450" indent="-171450" algn="just">
              <a:lnSpc>
                <a:spcPct val="107000"/>
              </a:lnSpc>
              <a:buFont typeface="Wingdings" panose="05000000000000000000" pitchFamily="2" charset="2"/>
              <a:buChar char="Ø"/>
            </a:pPr>
            <a:r>
              <a:rPr lang="en-US" sz="1050" dirty="0">
                <a:latin typeface="Calibri" panose="020F0502020204030204" pitchFamily="34" charset="0"/>
                <a:ea typeface="Calibri" panose="020F0502020204030204" pitchFamily="34" charset="0"/>
                <a:cs typeface="Times New Roman" panose="02020603050405020304" pitchFamily="18" charset="0"/>
              </a:rPr>
              <a:t>During the awake phase of surgery, the neuropsychologist constantly monitored patients’ cognitive functions and helped improving patient’s compliance.</a:t>
            </a:r>
          </a:p>
          <a:p>
            <a:pPr marL="171450" indent="-171450" algn="just">
              <a:lnSpc>
                <a:spcPct val="107000"/>
              </a:lnSpc>
              <a:spcAft>
                <a:spcPts val="0"/>
              </a:spcAft>
              <a:buFont typeface="Wingdings" panose="05000000000000000000" pitchFamily="2" charset="2"/>
              <a:buChar char="Ø"/>
            </a:pPr>
            <a:r>
              <a:rPr lang="en-US" sz="1050" dirty="0" smtClean="0">
                <a:latin typeface="Calibri" panose="020F0502020204030204" pitchFamily="34" charset="0"/>
                <a:ea typeface="Calibri" panose="020F0502020204030204" pitchFamily="34" charset="0"/>
                <a:cs typeface="Times New Roman" panose="02020603050405020304" pitchFamily="18" charset="0"/>
              </a:rPr>
              <a:t>When </a:t>
            </a:r>
            <a:r>
              <a:rPr lang="en-US" sz="1050" dirty="0">
                <a:latin typeface="Calibri" panose="020F0502020204030204" pitchFamily="34" charset="0"/>
                <a:ea typeface="Calibri" panose="020F0502020204030204" pitchFamily="34" charset="0"/>
                <a:cs typeface="Times New Roman" panose="02020603050405020304" pitchFamily="18" charset="0"/>
              </a:rPr>
              <a:t>needed, on-site personalized cognitive training was provided. After hospital discharge, patients continued cognitive training remotely for 12 weeks, under the supervision of hospital-based trained personnel. </a:t>
            </a:r>
            <a:endParaRPr lang="it-IT" sz="105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5721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473</Words>
  <Application>Microsoft Office PowerPoint</Application>
  <PresentationFormat>Widescreen</PresentationFormat>
  <Paragraphs>20</Paragraphs>
  <Slides>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vt:i4>
      </vt:variant>
    </vt:vector>
  </HeadingPairs>
  <TitlesOfParts>
    <vt:vector size="7" baseType="lpstr">
      <vt:lpstr>Arial</vt:lpstr>
      <vt:lpstr>Calibri</vt:lpstr>
      <vt:lpstr>Calibri Light</vt:lpstr>
      <vt:lpstr>Times New Roman</vt:lpstr>
      <vt:lpstr>Wingdings</vt:lpstr>
      <vt:lpstr>Tema di Office</vt:lpstr>
      <vt:lpstr>Presentazione standard di PowerPoint</vt:lpstr>
    </vt:vector>
  </TitlesOfParts>
  <Company>Ospedale San Raffaele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Houdayer Elise</dc:creator>
  <cp:lastModifiedBy>Houdayer Elise</cp:lastModifiedBy>
  <cp:revision>25</cp:revision>
  <dcterms:created xsi:type="dcterms:W3CDTF">2020-09-28T08:42:02Z</dcterms:created>
  <dcterms:modified xsi:type="dcterms:W3CDTF">2020-09-30T14:41:03Z</dcterms:modified>
</cp:coreProperties>
</file>