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CC0000"/>
    <a:srgbClr val="EF7A19"/>
    <a:srgbClr val="FF5050"/>
    <a:srgbClr val="F289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33" autoAdjust="0"/>
  </p:normalViewPr>
  <p:slideViewPr>
    <p:cSldViewPr snapToGrid="0">
      <p:cViewPr varScale="1">
        <p:scale>
          <a:sx n="112" d="100"/>
          <a:sy n="112"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50441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92022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77127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99325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10328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43523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440BE56-4CE7-4E68-8A9D-CB9EC0790205}" type="datetimeFigureOut">
              <a:rPr lang="it-IT" smtClean="0"/>
              <a:t>30/09/2020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46446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440BE56-4CE7-4E68-8A9D-CB9EC0790205}" type="datetimeFigureOut">
              <a:rPr lang="it-IT" smtClean="0"/>
              <a:t>30/09/2020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49632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440BE56-4CE7-4E68-8A9D-CB9EC0790205}" type="datetimeFigureOut">
              <a:rPr lang="it-IT" smtClean="0"/>
              <a:t>30/09/2020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67875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64272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57310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0BE56-4CE7-4E68-8A9D-CB9EC0790205}" type="datetimeFigureOut">
              <a:rPr lang="it-IT" smtClean="0"/>
              <a:t>30/09/2020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5E6B3-77A5-48E7-9AC6-8548C6B9C5CE}" type="slidenum">
              <a:rPr lang="it-IT" smtClean="0"/>
              <a:t>‹N›</a:t>
            </a:fld>
            <a:endParaRPr lang="it-IT"/>
          </a:p>
        </p:txBody>
      </p:sp>
    </p:spTree>
    <p:extLst>
      <p:ext uri="{BB962C8B-B14F-4D97-AF65-F5344CB8AC3E}">
        <p14:creationId xmlns:p14="http://schemas.microsoft.com/office/powerpoint/2010/main" val="10485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ti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99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4" name="Rettangolo 3"/>
          <p:cNvSpPr/>
          <p:nvPr/>
        </p:nvSpPr>
        <p:spPr>
          <a:xfrm>
            <a:off x="746364" y="187775"/>
            <a:ext cx="10719235" cy="375552"/>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lnSpc>
                <a:spcPct val="107000"/>
              </a:lnSpc>
              <a:spcAft>
                <a:spcPts val="800"/>
              </a:spcAft>
            </a:pPr>
            <a:r>
              <a:rPr lang="en-US" b="1" dirty="0">
                <a:solidFill>
                  <a:schemeClr val="accent1">
                    <a:lumMod val="75000"/>
                  </a:schemeClr>
                </a:solidFill>
              </a:rPr>
              <a:t>COGNITIVE DEFICITS CONSECUTIVE TO DIFFERENT RESPIRATORY ASSISTANCE DECISIONS IN COVID-19 PATIENTS</a:t>
            </a:r>
            <a:endParaRPr lang="en-US" b="1" dirty="0">
              <a:solidFill>
                <a:schemeClr val="accent1">
                  <a:lumMod val="75000"/>
                </a:schemeClr>
              </a:solidFill>
            </a:endParaRP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467" y="571306"/>
            <a:ext cx="441462" cy="441462"/>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033" y="162137"/>
            <a:ext cx="578331" cy="398988"/>
          </a:xfrm>
          <a:prstGeom prst="rect">
            <a:avLst/>
          </a:prstGeom>
        </p:spPr>
      </p:pic>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65599" y="156794"/>
            <a:ext cx="678443" cy="494599"/>
          </a:xfrm>
          <a:prstGeom prst="rect">
            <a:avLst/>
          </a:prstGeom>
        </p:spPr>
      </p:pic>
      <p:sp>
        <p:nvSpPr>
          <p:cNvPr id="8" name="Rettangolo 7"/>
          <p:cNvSpPr/>
          <p:nvPr/>
        </p:nvSpPr>
        <p:spPr>
          <a:xfrm>
            <a:off x="746364" y="741106"/>
            <a:ext cx="10719235" cy="487569"/>
          </a:xfrm>
          <a:prstGeom prst="rect">
            <a:avLst/>
          </a:prstGeom>
        </p:spPr>
        <p:txBody>
          <a:bodyPr wrap="square">
            <a:spAutoFit/>
          </a:bodyPr>
          <a:lstStyle/>
          <a:p>
            <a:pPr algn="ctr">
              <a:lnSpc>
                <a:spcPct val="107000"/>
              </a:lnSpc>
              <a:spcAft>
                <a:spcPts val="800"/>
              </a:spcAft>
            </a:pPr>
            <a:r>
              <a:rPr lang="it-IT" sz="1200" b="1" dirty="0" smtClean="0">
                <a:latin typeface="Calibri" panose="020F0502020204030204" pitchFamily="34" charset="0"/>
                <a:ea typeface="Calibri" panose="020F0502020204030204" pitchFamily="34" charset="0"/>
                <a:cs typeface="Times New Roman" panose="02020603050405020304" pitchFamily="18" charset="0"/>
              </a:rPr>
              <a:t>Federica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Alemanno</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PsyD</a:t>
            </a:r>
            <a:r>
              <a:rPr lang="it-IT" sz="1200" baseline="30000" dirty="0" smtClean="0">
                <a:latin typeface="Calibri" panose="020F0502020204030204" pitchFamily="34" charset="0"/>
                <a:ea typeface="Calibri" panose="020F0502020204030204" pitchFamily="34" charset="0"/>
                <a:cs typeface="Times New Roman" panose="02020603050405020304" pitchFamily="18" charset="0"/>
              </a:rPr>
              <a:t>, </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PhD</a:t>
            </a:r>
            <a:r>
              <a:rPr lang="it-IT" sz="1200" b="1" dirty="0">
                <a:latin typeface="Calibri" panose="020F0502020204030204" pitchFamily="34" charset="0"/>
                <a:ea typeface="Calibri" panose="020F0502020204030204" pitchFamily="34" charset="0"/>
                <a:cs typeface="Times New Roman" panose="02020603050405020304" pitchFamily="18" charset="0"/>
              </a:rPr>
              <a:t>, Elise </a:t>
            </a:r>
            <a:r>
              <a:rPr lang="it-IT" sz="1200" b="1" dirty="0" err="1">
                <a:latin typeface="Calibri" panose="020F0502020204030204" pitchFamily="34" charset="0"/>
                <a:ea typeface="Calibri" panose="020F0502020204030204" pitchFamily="34" charset="0"/>
                <a:cs typeface="Times New Roman" panose="02020603050405020304" pitchFamily="18" charset="0"/>
              </a:rPr>
              <a:t>Houdayer</a:t>
            </a:r>
            <a:r>
              <a:rPr lang="it-IT" sz="1200" baseline="30000" dirty="0" err="1">
                <a:latin typeface="Calibri" panose="020F0502020204030204" pitchFamily="34" charset="0"/>
                <a:ea typeface="Calibri" panose="020F0502020204030204" pitchFamily="34" charset="0"/>
                <a:cs typeface="Times New Roman" panose="02020603050405020304" pitchFamily="18" charset="0"/>
              </a:rPr>
              <a:t>PhD</a:t>
            </a:r>
            <a:r>
              <a:rPr lang="it-IT" sz="1200" b="1" dirty="0">
                <a:latin typeface="Calibri" panose="020F0502020204030204" pitchFamily="34" charset="0"/>
                <a:ea typeface="Calibri" panose="020F0502020204030204" pitchFamily="34" charset="0"/>
                <a:cs typeface="Times New Roman" panose="02020603050405020304" pitchFamily="18" charset="0"/>
              </a:rPr>
              <a:t>, Anna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Parma</a:t>
            </a:r>
            <a:r>
              <a:rPr lang="it-IT" sz="1200" baseline="30000" dirty="0" err="1">
                <a:latin typeface="Calibri" panose="020F0502020204030204" pitchFamily="34" charset="0"/>
                <a:ea typeface="Calibri" panose="020F0502020204030204" pitchFamily="34" charset="0"/>
                <a:cs typeface="Times New Roman" panose="02020603050405020304" pitchFamily="18" charset="0"/>
              </a:rPr>
              <a:t>PsyD</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a:latin typeface="Calibri" panose="020F0502020204030204" pitchFamily="34" charset="0"/>
                <a:ea typeface="Calibri" panose="020F0502020204030204" pitchFamily="34" charset="0"/>
                <a:cs typeface="Times New Roman" panose="02020603050405020304" pitchFamily="18" charset="0"/>
              </a:rPr>
              <a:t>Alessandra Del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Forno</a:t>
            </a:r>
            <a:r>
              <a:rPr lang="it-IT" sz="1200" baseline="30000" dirty="0" err="1">
                <a:latin typeface="Calibri" panose="020F0502020204030204" pitchFamily="34" charset="0"/>
                <a:ea typeface="Calibri" panose="020F0502020204030204" pitchFamily="34" charset="0"/>
                <a:cs typeface="Times New Roman" panose="02020603050405020304" pitchFamily="18" charset="0"/>
              </a:rPr>
              <a:t>PsyD</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a:latin typeface="Calibri" panose="020F0502020204030204" pitchFamily="34" charset="0"/>
                <a:ea typeface="Calibri" panose="020F0502020204030204" pitchFamily="34" charset="0"/>
                <a:cs typeface="Times New Roman" panose="02020603050405020304" pitchFamily="18" charset="0"/>
              </a:rPr>
              <a:t>Alessandra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Scatolini</a:t>
            </a:r>
            <a:r>
              <a:rPr lang="it-IT" sz="1200" baseline="30000" dirty="0" err="1">
                <a:latin typeface="Calibri" panose="020F0502020204030204" pitchFamily="34" charset="0"/>
                <a:ea typeface="Calibri" panose="020F0502020204030204" pitchFamily="34" charset="0"/>
                <a:cs typeface="Times New Roman" panose="02020603050405020304" pitchFamily="18" charset="0"/>
              </a:rPr>
              <a:t>PsyD</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a:latin typeface="Calibri" panose="020F0502020204030204" pitchFamily="34" charset="0"/>
                <a:ea typeface="Calibri" panose="020F0502020204030204" pitchFamily="34" charset="0"/>
                <a:cs typeface="Times New Roman" panose="02020603050405020304" pitchFamily="18" charset="0"/>
              </a:rPr>
              <a:t>Sara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Angelon</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MD</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smtClean="0">
                <a:latin typeface="Calibri" panose="020F0502020204030204" pitchFamily="34" charset="0"/>
                <a:ea typeface="Calibri" panose="020F0502020204030204" pitchFamily="34" charset="0"/>
                <a:cs typeface="Times New Roman" panose="02020603050405020304" pitchFamily="18" charset="0"/>
              </a:rPr>
              <a:t>Luigia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Brugliera</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MD</a:t>
            </a:r>
            <a:r>
              <a:rPr lang="it-IT" sz="1200" baseline="30000" dirty="0" smtClean="0">
                <a:latin typeface="Calibri" panose="020F0502020204030204" pitchFamily="34" charset="0"/>
                <a:ea typeface="Calibri" panose="020F0502020204030204" pitchFamily="34" charset="0"/>
                <a:cs typeface="Times New Roman" panose="02020603050405020304" pitchFamily="18" charset="0"/>
              </a:rPr>
              <a:t>, </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PhD</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a:latin typeface="Calibri" panose="020F0502020204030204" pitchFamily="34" charset="0"/>
                <a:ea typeface="Calibri" panose="020F0502020204030204" pitchFamily="34" charset="0"/>
                <a:cs typeface="Times New Roman" panose="02020603050405020304" pitchFamily="18" charset="0"/>
              </a:rPr>
              <a:t>Andrea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Tettamanti</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BPT</a:t>
            </a:r>
            <a:r>
              <a:rPr lang="it-IT" sz="1200" b="1" dirty="0" smtClean="0">
                <a:latin typeface="Calibri" panose="020F0502020204030204" pitchFamily="34" charset="0"/>
                <a:ea typeface="Calibri" panose="020F0502020204030204" pitchFamily="34" charset="0"/>
                <a:cs typeface="Times New Roman" panose="02020603050405020304" pitchFamily="18" charset="0"/>
              </a:rPr>
              <a:t>, </a:t>
            </a:r>
            <a:r>
              <a:rPr lang="it-IT" sz="1200" b="1" dirty="0">
                <a:latin typeface="Calibri" panose="020F0502020204030204" pitchFamily="34" charset="0"/>
                <a:ea typeface="Calibri" panose="020F0502020204030204" pitchFamily="34" charset="0"/>
                <a:cs typeface="Times New Roman" panose="02020603050405020304" pitchFamily="18" charset="0"/>
              </a:rPr>
              <a:t>Sandro </a:t>
            </a:r>
            <a:r>
              <a:rPr lang="it-IT" sz="1200" b="1" dirty="0" err="1" smtClean="0">
                <a:latin typeface="Calibri" panose="020F0502020204030204" pitchFamily="34" charset="0"/>
                <a:ea typeface="Calibri" panose="020F0502020204030204" pitchFamily="34" charset="0"/>
                <a:cs typeface="Times New Roman" panose="02020603050405020304" pitchFamily="18" charset="0"/>
              </a:rPr>
              <a:t>Iannaccone</a:t>
            </a:r>
            <a:r>
              <a:rPr lang="it-IT" sz="1200" baseline="30000" dirty="0" err="1" smtClean="0">
                <a:latin typeface="Calibri" panose="020F0502020204030204" pitchFamily="34" charset="0"/>
                <a:ea typeface="Calibri" panose="020F0502020204030204" pitchFamily="34" charset="0"/>
                <a:cs typeface="Times New Roman" panose="02020603050405020304" pitchFamily="18" charset="0"/>
              </a:rPr>
              <a:t>MD</a:t>
            </a:r>
            <a:endParaRPr lang="it-IT" sz="1100" baseline="30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ttangolo 8"/>
          <p:cNvSpPr/>
          <p:nvPr/>
        </p:nvSpPr>
        <p:spPr>
          <a:xfrm>
            <a:off x="9981" y="1252303"/>
            <a:ext cx="12192000" cy="261610"/>
          </a:xfrm>
          <a:prstGeom prst="rect">
            <a:avLst/>
          </a:prstGeom>
        </p:spPr>
        <p:txBody>
          <a:bodyPr wrap="square">
            <a:spAutoFit/>
          </a:bodyPr>
          <a:lstStyle/>
          <a:p>
            <a:pPr algn="ctr"/>
            <a:r>
              <a:rPr lang="en-US" sz="1100" i="1" dirty="0" smtClean="0">
                <a:solidFill>
                  <a:srgbClr val="CC0000"/>
                </a:solidFill>
                <a:latin typeface="Calibri" panose="020F0502020204030204" pitchFamily="34" charset="0"/>
                <a:ea typeface="Calibri" panose="020F0502020204030204" pitchFamily="34" charset="0"/>
                <a:cs typeface="Times New Roman" panose="02020603050405020304" pitchFamily="18" charset="0"/>
              </a:rPr>
              <a:t>Department </a:t>
            </a:r>
            <a:r>
              <a:rPr lang="en-US" sz="1100" i="1" dirty="0">
                <a:solidFill>
                  <a:srgbClr val="CC0000"/>
                </a:solidFill>
                <a:latin typeface="Calibri" panose="020F0502020204030204" pitchFamily="34" charset="0"/>
                <a:ea typeface="Calibri" panose="020F0502020204030204" pitchFamily="34" charset="0"/>
                <a:cs typeface="Times New Roman" panose="02020603050405020304" pitchFamily="18" charset="0"/>
              </a:rPr>
              <a:t>of Rehabilitation and Functional Recovery, IRCCS San Raffaele Hospital and Vita-Salute San Raffaele University, Milan, Italy</a:t>
            </a:r>
            <a:r>
              <a:rPr lang="en-US" sz="1100" i="1" dirty="0" smtClean="0">
                <a:solidFill>
                  <a:srgbClr val="CC0000"/>
                </a:solidFill>
                <a:latin typeface="Calibri" panose="020F0502020204030204" pitchFamily="34" charset="0"/>
                <a:ea typeface="Calibri" panose="020F0502020204030204" pitchFamily="34" charset="0"/>
                <a:cs typeface="Times New Roman" panose="02020603050405020304" pitchFamily="18" charset="0"/>
              </a:rPr>
              <a:t>.</a:t>
            </a:r>
            <a:endParaRPr lang="en-US" sz="1100" i="1" dirty="0">
              <a:solidFill>
                <a:srgbClr val="CC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Rettangolo 9"/>
          <p:cNvSpPr/>
          <p:nvPr/>
        </p:nvSpPr>
        <p:spPr>
          <a:xfrm>
            <a:off x="86478" y="1542361"/>
            <a:ext cx="12039006" cy="893834"/>
          </a:xfrm>
          <a:prstGeom prst="rect">
            <a:avLst/>
          </a:prstGeom>
          <a:ln>
            <a:solidFill>
              <a:srgbClr val="FFC000"/>
            </a:solidFill>
          </a:ln>
        </p:spPr>
        <p:txBody>
          <a:bodyPr wrap="square">
            <a:spAutoFit/>
          </a:bodyPr>
          <a:lstStyle/>
          <a:p>
            <a:pPr algn="just">
              <a:lnSpc>
                <a:spcPct val="107000"/>
              </a:lnSpc>
              <a:spcAft>
                <a:spcPts val="600"/>
              </a:spcAft>
            </a:pPr>
            <a:r>
              <a:rPr lang="en-US" sz="1100" b="1" u="sng" dirty="0" smtClean="0">
                <a:effectLst/>
                <a:latin typeface="Calibri" panose="020F0502020204030204" pitchFamily="34" charset="0"/>
                <a:ea typeface="Calibri" panose="020F0502020204030204" pitchFamily="34" charset="0"/>
                <a:cs typeface="Times New Roman" panose="02020603050405020304" pitchFamily="18" charset="0"/>
              </a:rPr>
              <a:t>Question</a:t>
            </a:r>
          </a:p>
          <a:p>
            <a:pPr algn="just">
              <a:lnSpc>
                <a:spcPct val="107000"/>
              </a:lnSpc>
              <a:spcAft>
                <a:spcPts val="600"/>
              </a:spcAft>
            </a:pPr>
            <a:r>
              <a:rPr lang="en-US" sz="1100" dirty="0">
                <a:latin typeface="Calibri" panose="020F0502020204030204" pitchFamily="34" charset="0"/>
                <a:ea typeface="Calibri" panose="020F0502020204030204" pitchFamily="34" charset="0"/>
                <a:cs typeface="Times New Roman" panose="02020603050405020304" pitchFamily="18" charset="0"/>
              </a:rPr>
              <a:t>COVID-19 pandemic has dramatically shaken worldwide healthcare systems. COVID-19 can induce various clinical features, from asymptomatic to critical conditions. The acute phase of the infection can lead to functional disabilities of the cardiorespiratory, motor, or cognitive sphere. We aimed to investigate the </a:t>
            </a:r>
            <a:r>
              <a:rPr lang="en-US" sz="1100" b="1" dirty="0">
                <a:latin typeface="Calibri" panose="020F0502020204030204" pitchFamily="34" charset="0"/>
                <a:ea typeface="Calibri" panose="020F0502020204030204" pitchFamily="34" charset="0"/>
                <a:cs typeface="Times New Roman" panose="02020603050405020304" pitchFamily="18" charset="0"/>
              </a:rPr>
              <a:t>impact of COVID-19 on the cognitive functions in patients </a:t>
            </a:r>
            <a:r>
              <a:rPr lang="en-US" sz="1100" dirty="0">
                <a:latin typeface="Calibri" panose="020F0502020204030204" pitchFamily="34" charset="0"/>
                <a:ea typeface="Calibri" panose="020F0502020204030204" pitchFamily="34" charset="0"/>
                <a:cs typeface="Times New Roman" panose="02020603050405020304" pitchFamily="18" charset="0"/>
              </a:rPr>
              <a:t>admitted to the </a:t>
            </a:r>
            <a:r>
              <a:rPr lang="en-US" sz="1100" b="1" dirty="0">
                <a:latin typeface="Calibri" panose="020F0502020204030204" pitchFamily="34" charset="0"/>
                <a:ea typeface="Calibri" panose="020F0502020204030204" pitchFamily="34" charset="0"/>
                <a:cs typeface="Times New Roman" panose="02020603050405020304" pitchFamily="18" charset="0"/>
              </a:rPr>
              <a:t>COVID-19 Rehabilitation Unit </a:t>
            </a:r>
            <a:r>
              <a:rPr lang="en-US" sz="1100" dirty="0">
                <a:latin typeface="Calibri" panose="020F0502020204030204" pitchFamily="34" charset="0"/>
                <a:ea typeface="Calibri" panose="020F0502020204030204" pitchFamily="34" charset="0"/>
                <a:cs typeface="Times New Roman" panose="02020603050405020304" pitchFamily="18" charset="0"/>
              </a:rPr>
              <a:t>of the San Raffaele Hospital (Milan, Italy) according to the </a:t>
            </a:r>
            <a:r>
              <a:rPr lang="en-US" sz="1100" b="1" dirty="0">
                <a:latin typeface="Calibri" panose="020F0502020204030204" pitchFamily="34" charset="0"/>
                <a:ea typeface="Calibri" panose="020F0502020204030204" pitchFamily="34" charset="0"/>
                <a:cs typeface="Times New Roman" panose="02020603050405020304" pitchFamily="18" charset="0"/>
              </a:rPr>
              <a:t>severity of their respiratory condition </a:t>
            </a:r>
            <a:r>
              <a:rPr lang="en-US" sz="1100" dirty="0">
                <a:latin typeface="Calibri" panose="020F0502020204030204" pitchFamily="34" charset="0"/>
                <a:ea typeface="Calibri" panose="020F0502020204030204" pitchFamily="34" charset="0"/>
                <a:cs typeface="Times New Roman" panose="02020603050405020304" pitchFamily="18" charset="0"/>
              </a:rPr>
              <a:t>in the acute phase of the disease.</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Rettangolo 24"/>
          <p:cNvSpPr/>
          <p:nvPr/>
        </p:nvSpPr>
        <p:spPr>
          <a:xfrm>
            <a:off x="80101" y="5748382"/>
            <a:ext cx="12026541" cy="687881"/>
          </a:xfrm>
          <a:prstGeom prst="rect">
            <a:avLst/>
          </a:prstGeom>
          <a:ln>
            <a:solidFill>
              <a:srgbClr val="FFC000"/>
            </a:solidFill>
          </a:ln>
        </p:spPr>
        <p:txBody>
          <a:bodyPr wrap="square">
            <a:spAutoFit/>
          </a:bodyPr>
          <a:lstStyle/>
          <a:p>
            <a:pPr algn="just">
              <a:lnSpc>
                <a:spcPct val="107000"/>
              </a:lnSpc>
              <a:spcAft>
                <a:spcPts val="60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Conclusion</a:t>
            </a:r>
          </a:p>
          <a:p>
            <a:pPr algn="just">
              <a:lnSpc>
                <a:spcPct val="107000"/>
              </a:lnSpc>
              <a:spcAft>
                <a:spcPts val="600"/>
              </a:spcAft>
            </a:pPr>
            <a:r>
              <a:rPr lang="en-US" sz="1050" dirty="0">
                <a:latin typeface="Calibri" panose="020F0502020204030204" pitchFamily="34" charset="0"/>
                <a:ea typeface="Calibri" panose="020F0502020204030204" pitchFamily="34" charset="0"/>
                <a:cs typeface="Times New Roman" panose="02020603050405020304" pitchFamily="18" charset="0"/>
              </a:rPr>
              <a:t>Patients with severe functional impairments had important cognitive and emotional deficits which might have been influenced by the choice of </a:t>
            </a:r>
            <a:r>
              <a:rPr lang="en-US" sz="1050" dirty="0" err="1">
                <a:latin typeface="Calibri" panose="020F0502020204030204" pitchFamily="34" charset="0"/>
                <a:ea typeface="Calibri" panose="020F0502020204030204" pitchFamily="34" charset="0"/>
                <a:cs typeface="Times New Roman" panose="02020603050405020304" pitchFamily="18" charset="0"/>
              </a:rPr>
              <a:t>ventilatory</a:t>
            </a:r>
            <a:r>
              <a:rPr lang="en-US" sz="1050" dirty="0">
                <a:latin typeface="Calibri" panose="020F0502020204030204" pitchFamily="34" charset="0"/>
                <a:ea typeface="Calibri" panose="020F0502020204030204" pitchFamily="34" charset="0"/>
                <a:cs typeface="Times New Roman" panose="02020603050405020304" pitchFamily="18" charset="0"/>
              </a:rPr>
              <a:t> therapy, but mostly appeared to be related to aging, independently of FIM scores. These findings should be integrated for decision-making in respiratory and neuropsychiatric assistance of COVID-19 patients in the subacute phase of the disease.</a:t>
            </a:r>
            <a:endParaRPr lang="en-US" sz="105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6" name="Rettangolo 25"/>
          <p:cNvSpPr/>
          <p:nvPr/>
        </p:nvSpPr>
        <p:spPr>
          <a:xfrm>
            <a:off x="67636" y="6461901"/>
            <a:ext cx="12039006" cy="388696"/>
          </a:xfrm>
          <a:prstGeom prst="rect">
            <a:avLst/>
          </a:prstGeom>
          <a:ln>
            <a:noFill/>
          </a:ln>
        </p:spPr>
        <p:txBody>
          <a:bodyPr wrap="square">
            <a:spAutoFit/>
          </a:bodyPr>
          <a:lstStyle/>
          <a:p>
            <a:pPr algn="just">
              <a:lnSpc>
                <a:spcPct val="107000"/>
              </a:lnSpc>
              <a:spcAft>
                <a:spcPts val="0"/>
              </a:spcAft>
            </a:pPr>
            <a:r>
              <a:rPr lang="en-US" sz="900" b="1" u="sng" dirty="0" smtClean="0">
                <a:latin typeface="Calibri" panose="020F0502020204030204" pitchFamily="34" charset="0"/>
                <a:ea typeface="Calibri" panose="020F0502020204030204" pitchFamily="34" charset="0"/>
                <a:cs typeface="Times New Roman" panose="02020603050405020304" pitchFamily="18" charset="0"/>
              </a:rPr>
              <a:t>References</a:t>
            </a:r>
          </a:p>
          <a:p>
            <a:pPr algn="just">
              <a:lnSpc>
                <a:spcPct val="107000"/>
              </a:lnSpc>
              <a:spcAft>
                <a:spcPts val="0"/>
              </a:spcAft>
            </a:pPr>
            <a:r>
              <a:rPr lang="en-US" sz="9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(1</a:t>
            </a:r>
            <a:r>
              <a:rPr lang="en-US" sz="900" b="1" dirty="0" smtClean="0">
                <a:solidFill>
                  <a:srgbClr val="FFC000"/>
                </a:solidFill>
                <a:latin typeface="Calibri" panose="020F0502020204030204" pitchFamily="34" charset="0"/>
                <a:ea typeface="Calibri" panose="020F0502020204030204" pitchFamily="34" charset="0"/>
                <a:cs typeface="Times New Roman" panose="02020603050405020304" pitchFamily="18" charset="0"/>
              </a:rPr>
              <a:t>)</a:t>
            </a:r>
            <a:r>
              <a:rPr lang="en-US" sz="900" dirty="0">
                <a:latin typeface="Calibri" panose="020F0502020204030204" pitchFamily="34" charset="0"/>
                <a:ea typeface="Calibri" panose="020F0502020204030204" pitchFamily="34" charset="0"/>
                <a:cs typeface="Times New Roman" panose="02020603050405020304" pitchFamily="18" charset="0"/>
              </a:rPr>
              <a:t> Iannaccone, </a:t>
            </a:r>
            <a:r>
              <a:rPr lang="en-US" sz="900" dirty="0" smtClean="0">
                <a:latin typeface="Calibri" panose="020F0502020204030204" pitchFamily="34" charset="0"/>
                <a:ea typeface="Calibri" panose="020F0502020204030204" pitchFamily="34" charset="0"/>
                <a:cs typeface="Times New Roman" panose="02020603050405020304" pitchFamily="18" charset="0"/>
              </a:rPr>
              <a:t>S</a:t>
            </a:r>
            <a:r>
              <a:rPr lang="en-US" sz="900" dirty="0">
                <a:latin typeface="Calibri" panose="020F0502020204030204" pitchFamily="34" charset="0"/>
                <a:ea typeface="Calibri" panose="020F0502020204030204" pitchFamily="34" charset="0"/>
                <a:cs typeface="Times New Roman" panose="02020603050405020304" pitchFamily="18" charset="0"/>
              </a:rPr>
              <a:t> </a:t>
            </a:r>
            <a:r>
              <a:rPr lang="en-US" sz="900" dirty="0" smtClean="0">
                <a:latin typeface="Calibri" panose="020F0502020204030204" pitchFamily="34" charset="0"/>
                <a:ea typeface="Calibri" panose="020F0502020204030204" pitchFamily="34" charset="0"/>
                <a:cs typeface="Times New Roman" panose="02020603050405020304" pitchFamily="18" charset="0"/>
              </a:rPr>
              <a:t>et al. </a:t>
            </a:r>
            <a:r>
              <a:rPr lang="en-US" sz="900" dirty="0">
                <a:latin typeface="Calibri" panose="020F0502020204030204" pitchFamily="34" charset="0"/>
                <a:ea typeface="Calibri" panose="020F0502020204030204" pitchFamily="34" charset="0"/>
                <a:cs typeface="Times New Roman" panose="02020603050405020304" pitchFamily="18" charset="0"/>
              </a:rPr>
              <a:t>Arch. Phys. Med. </a:t>
            </a:r>
            <a:r>
              <a:rPr lang="en-US" sz="900" dirty="0" err="1">
                <a:latin typeface="Calibri" panose="020F0502020204030204" pitchFamily="34" charset="0"/>
                <a:ea typeface="Calibri" panose="020F0502020204030204" pitchFamily="34" charset="0"/>
                <a:cs typeface="Times New Roman" panose="02020603050405020304" pitchFamily="18" charset="0"/>
              </a:rPr>
              <a:t>Rehabil</a:t>
            </a:r>
            <a:r>
              <a:rPr lang="en-US" sz="900" dirty="0">
                <a:latin typeface="Calibri" panose="020F0502020204030204" pitchFamily="34" charset="0"/>
                <a:ea typeface="Calibri" panose="020F0502020204030204" pitchFamily="34" charset="0"/>
                <a:cs typeface="Times New Roman" panose="02020603050405020304" pitchFamily="18" charset="0"/>
              </a:rPr>
              <a:t>. doi:10.1016/j.apmr.2020.05.015; </a:t>
            </a:r>
            <a:r>
              <a:rPr lang="en-US" sz="9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(2) </a:t>
            </a:r>
            <a:r>
              <a:rPr lang="en-US" sz="900" dirty="0" err="1">
                <a:latin typeface="Calibri" panose="020F0502020204030204" pitchFamily="34" charset="0"/>
                <a:ea typeface="Calibri" panose="020F0502020204030204" pitchFamily="34" charset="0"/>
                <a:cs typeface="Times New Roman" panose="02020603050405020304" pitchFamily="18" charset="0"/>
              </a:rPr>
              <a:t>Carda</a:t>
            </a:r>
            <a:r>
              <a:rPr lang="en-US" sz="900" dirty="0">
                <a:latin typeface="Calibri" panose="020F0502020204030204" pitchFamily="34" charset="0"/>
                <a:ea typeface="Calibri" panose="020F0502020204030204" pitchFamily="34" charset="0"/>
                <a:cs typeface="Times New Roman" panose="02020603050405020304" pitchFamily="18" charset="0"/>
              </a:rPr>
              <a:t>, </a:t>
            </a:r>
            <a:r>
              <a:rPr lang="en-US" sz="900" dirty="0" smtClean="0">
                <a:latin typeface="Calibri" panose="020F0502020204030204" pitchFamily="34" charset="0"/>
                <a:ea typeface="Calibri" panose="020F0502020204030204" pitchFamily="34" charset="0"/>
                <a:cs typeface="Times New Roman" panose="02020603050405020304" pitchFamily="18" charset="0"/>
              </a:rPr>
              <a:t>S</a:t>
            </a:r>
            <a:r>
              <a:rPr lang="en-US" sz="900" dirty="0">
                <a:latin typeface="Calibri" panose="020F0502020204030204" pitchFamily="34" charset="0"/>
                <a:ea typeface="Calibri" panose="020F0502020204030204" pitchFamily="34" charset="0"/>
                <a:cs typeface="Times New Roman" panose="02020603050405020304" pitchFamily="18" charset="0"/>
              </a:rPr>
              <a:t> </a:t>
            </a:r>
            <a:r>
              <a:rPr lang="en-US" sz="900" dirty="0" smtClean="0">
                <a:latin typeface="Calibri" panose="020F0502020204030204" pitchFamily="34" charset="0"/>
                <a:ea typeface="Calibri" panose="020F0502020204030204" pitchFamily="34" charset="0"/>
                <a:cs typeface="Times New Roman" panose="02020603050405020304" pitchFamily="18" charset="0"/>
              </a:rPr>
              <a:t>et al. </a:t>
            </a:r>
            <a:r>
              <a:rPr lang="en-US" sz="900" dirty="0">
                <a:latin typeface="Calibri" panose="020F0502020204030204" pitchFamily="34" charset="0"/>
                <a:ea typeface="Calibri" panose="020F0502020204030204" pitchFamily="34" charset="0"/>
                <a:cs typeface="Times New Roman" panose="02020603050405020304" pitchFamily="18" charset="0"/>
              </a:rPr>
              <a:t>Ann. Phys. </a:t>
            </a:r>
            <a:r>
              <a:rPr lang="en-US" sz="900" dirty="0" err="1">
                <a:latin typeface="Calibri" panose="020F0502020204030204" pitchFamily="34" charset="0"/>
                <a:ea typeface="Calibri" panose="020F0502020204030204" pitchFamily="34" charset="0"/>
                <a:cs typeface="Times New Roman" panose="02020603050405020304" pitchFamily="18" charset="0"/>
              </a:rPr>
              <a:t>Rehabil</a:t>
            </a:r>
            <a:r>
              <a:rPr lang="en-US" sz="900" dirty="0">
                <a:latin typeface="Calibri" panose="020F0502020204030204" pitchFamily="34" charset="0"/>
                <a:ea typeface="Calibri" panose="020F0502020204030204" pitchFamily="34" charset="0"/>
                <a:cs typeface="Times New Roman" panose="02020603050405020304" pitchFamily="18" charset="0"/>
              </a:rPr>
              <a:t>. Med. doi:10.1016/j.rehab.2020.04.001; </a:t>
            </a:r>
            <a:r>
              <a:rPr lang="en-US" sz="9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(3) </a:t>
            </a:r>
            <a:r>
              <a:rPr lang="en-US" sz="900" dirty="0">
                <a:latin typeface="Calibri" panose="020F0502020204030204" pitchFamily="34" charset="0"/>
                <a:ea typeface="Calibri" panose="020F0502020204030204" pitchFamily="34" charset="0"/>
                <a:cs typeface="Times New Roman" panose="02020603050405020304" pitchFamily="18" charset="0"/>
              </a:rPr>
              <a:t>Holmes, </a:t>
            </a:r>
            <a:r>
              <a:rPr lang="en-US" sz="900" dirty="0" smtClean="0">
                <a:latin typeface="Calibri" panose="020F0502020204030204" pitchFamily="34" charset="0"/>
                <a:ea typeface="Calibri" panose="020F0502020204030204" pitchFamily="34" charset="0"/>
                <a:cs typeface="Times New Roman" panose="02020603050405020304" pitchFamily="18" charset="0"/>
              </a:rPr>
              <a:t>E</a:t>
            </a:r>
            <a:r>
              <a:rPr lang="en-US" sz="900" dirty="0">
                <a:latin typeface="Calibri" panose="020F0502020204030204" pitchFamily="34" charset="0"/>
                <a:ea typeface="Calibri" panose="020F0502020204030204" pitchFamily="34" charset="0"/>
                <a:cs typeface="Times New Roman" panose="02020603050405020304" pitchFamily="18" charset="0"/>
              </a:rPr>
              <a:t> </a:t>
            </a:r>
            <a:r>
              <a:rPr lang="en-US" sz="900" dirty="0" smtClean="0">
                <a:latin typeface="Calibri" panose="020F0502020204030204" pitchFamily="34" charset="0"/>
                <a:ea typeface="Calibri" panose="020F0502020204030204" pitchFamily="34" charset="0"/>
                <a:cs typeface="Times New Roman" panose="02020603050405020304" pitchFamily="18" charset="0"/>
              </a:rPr>
              <a:t>et al. </a:t>
            </a:r>
            <a:r>
              <a:rPr lang="en-US" sz="900" dirty="0">
                <a:latin typeface="Calibri" panose="020F0502020204030204" pitchFamily="34" charset="0"/>
                <a:ea typeface="Calibri" panose="020F0502020204030204" pitchFamily="34" charset="0"/>
                <a:cs typeface="Times New Roman" panose="02020603050405020304" pitchFamily="18" charset="0"/>
              </a:rPr>
              <a:t>Lancet Psychiatry. doi:10.1016/S2215-0366(20)30168-1.</a:t>
            </a:r>
            <a:endParaRPr lang="en-US" sz="9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ttangolo 10"/>
          <p:cNvSpPr/>
          <p:nvPr/>
        </p:nvSpPr>
        <p:spPr>
          <a:xfrm>
            <a:off x="86478" y="2498223"/>
            <a:ext cx="3818950" cy="3165995"/>
          </a:xfrm>
          <a:prstGeom prst="rect">
            <a:avLst/>
          </a:prstGeom>
          <a:ln>
            <a:solidFill>
              <a:srgbClr val="FFC000"/>
            </a:solidFill>
          </a:ln>
        </p:spPr>
        <p:txBody>
          <a:bodyPr wrap="square">
            <a:spAutoFit/>
          </a:bodyPr>
          <a:lstStyle/>
          <a:p>
            <a:pPr algn="just">
              <a:lnSpc>
                <a:spcPct val="107000"/>
              </a:lnSpc>
              <a:spcAft>
                <a:spcPts val="60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Methods</a:t>
            </a:r>
          </a:p>
          <a:p>
            <a:pPr marL="171450" indent="-171450" algn="just">
              <a:lnSpc>
                <a:spcPct val="107000"/>
              </a:lnSpc>
              <a:spcAft>
                <a:spcPts val="600"/>
              </a:spcAft>
              <a:buFont typeface="Wingdings" panose="05000000000000000000" pitchFamily="2" charset="2"/>
              <a:buChar char="Ø"/>
            </a:pPr>
            <a:r>
              <a:rPr lang="en-US" sz="1050" b="1" dirty="0">
                <a:latin typeface="Calibri" panose="020F0502020204030204" pitchFamily="34" charset="0"/>
                <a:ea typeface="Calibri" panose="020F0502020204030204" pitchFamily="34" charset="0"/>
                <a:cs typeface="Times New Roman" panose="02020603050405020304" pitchFamily="18" charset="0"/>
              </a:rPr>
              <a:t>87 consecutive patients </a:t>
            </a:r>
            <a:r>
              <a:rPr lang="en-US" sz="1050" dirty="0">
                <a:latin typeface="Calibri" panose="020F0502020204030204" pitchFamily="34" charset="0"/>
                <a:ea typeface="Calibri" panose="020F0502020204030204" pitchFamily="34" charset="0"/>
                <a:cs typeface="Times New Roman" panose="02020603050405020304" pitchFamily="18" charset="0"/>
              </a:rPr>
              <a:t>(62 Male, mean age 67.23 ± 12.89 years),  admitted to </a:t>
            </a:r>
            <a:r>
              <a:rPr lang="en-US" sz="1050" dirty="0" smtClean="0">
                <a:latin typeface="Calibri" panose="020F0502020204030204" pitchFamily="34" charset="0"/>
                <a:ea typeface="Calibri" panose="020F0502020204030204" pitchFamily="34" charset="0"/>
                <a:cs typeface="Times New Roman" panose="02020603050405020304" pitchFamily="18" charset="0"/>
              </a:rPr>
              <a:t>our </a:t>
            </a:r>
            <a:r>
              <a:rPr lang="en-US" sz="1050" b="1" dirty="0" smtClean="0">
                <a:latin typeface="Calibri" panose="020F0502020204030204" pitchFamily="34" charset="0"/>
                <a:ea typeface="Calibri" panose="020F0502020204030204" pitchFamily="34" charset="0"/>
                <a:cs typeface="Times New Roman" panose="02020603050405020304" pitchFamily="18" charset="0"/>
              </a:rPr>
              <a:t>COVID-19 Rehabilitation </a:t>
            </a:r>
            <a:r>
              <a:rPr lang="en-US" sz="1050" b="1" dirty="0">
                <a:latin typeface="Calibri" panose="020F0502020204030204" pitchFamily="34" charset="0"/>
                <a:ea typeface="Calibri" panose="020F0502020204030204" pitchFamily="34" charset="0"/>
                <a:cs typeface="Times New Roman" panose="02020603050405020304" pitchFamily="18" charset="0"/>
              </a:rPr>
              <a:t>Unit </a:t>
            </a:r>
            <a:r>
              <a:rPr lang="en-US" sz="1050" dirty="0" smtClean="0">
                <a:latin typeface="Calibri" panose="020F0502020204030204" pitchFamily="34" charset="0"/>
                <a:ea typeface="Calibri" panose="020F0502020204030204" pitchFamily="34" charset="0"/>
                <a:cs typeface="Times New Roman" panose="02020603050405020304" pitchFamily="18" charset="0"/>
              </a:rPr>
              <a:t>from </a:t>
            </a:r>
            <a:r>
              <a:rPr lang="en-US" sz="1050" dirty="0">
                <a:latin typeface="Calibri" panose="020F0502020204030204" pitchFamily="34" charset="0"/>
                <a:ea typeface="Calibri" panose="020F0502020204030204" pitchFamily="34" charset="0"/>
                <a:cs typeface="Times New Roman" panose="02020603050405020304" pitchFamily="18" charset="0"/>
              </a:rPr>
              <a:t>March 27th to May 31st </a:t>
            </a:r>
            <a:r>
              <a:rPr lang="en-US" sz="1050" dirty="0" smtClean="0">
                <a:latin typeface="Calibri" panose="020F0502020204030204" pitchFamily="34" charset="0"/>
                <a:ea typeface="Calibri" panose="020F0502020204030204" pitchFamily="34" charset="0"/>
                <a:cs typeface="Times New Roman" panose="02020603050405020304" pitchFamily="18" charset="0"/>
              </a:rPr>
              <a:t>2020.</a:t>
            </a:r>
          </a:p>
          <a:p>
            <a:pPr marL="171450" indent="-171450" algn="just">
              <a:lnSpc>
                <a:spcPct val="107000"/>
              </a:lnSpc>
              <a:spcAft>
                <a:spcPts val="600"/>
              </a:spcAft>
              <a:buFont typeface="Wingdings" panose="05000000000000000000" pitchFamily="2" charset="2"/>
              <a:buChar char="Ø"/>
            </a:pPr>
            <a:r>
              <a:rPr lang="en-US" sz="1050" b="1" dirty="0" smtClean="0">
                <a:latin typeface="Calibri" panose="020F0502020204030204" pitchFamily="34" charset="0"/>
                <a:ea typeface="Calibri" panose="020F0502020204030204" pitchFamily="34" charset="0"/>
                <a:cs typeface="Times New Roman" panose="02020603050405020304" pitchFamily="18" charset="0"/>
              </a:rPr>
              <a:t>Admission criteria: </a:t>
            </a:r>
            <a:r>
              <a:rPr lang="en-US" sz="1050" dirty="0" smtClean="0">
                <a:latin typeface="Calibri" panose="020F0502020204030204" pitchFamily="34" charset="0"/>
                <a:ea typeface="Calibri" panose="020F0502020204030204" pitchFamily="34" charset="0"/>
                <a:cs typeface="Times New Roman" panose="02020603050405020304" pitchFamily="18" charset="0"/>
              </a:rPr>
              <a:t>positive </a:t>
            </a:r>
            <a:r>
              <a:rPr lang="en-US" sz="1050" dirty="0">
                <a:latin typeface="Calibri" panose="020F0502020204030204" pitchFamily="34" charset="0"/>
                <a:ea typeface="Calibri" panose="020F0502020204030204" pitchFamily="34" charset="0"/>
                <a:cs typeface="Times New Roman" panose="02020603050405020304" pitchFamily="18" charset="0"/>
              </a:rPr>
              <a:t>swab, stable SatO2, no need for respiratory </a:t>
            </a:r>
            <a:r>
              <a:rPr lang="en-US" sz="1050" dirty="0" smtClean="0">
                <a:latin typeface="Calibri" panose="020F0502020204030204" pitchFamily="34" charset="0"/>
                <a:ea typeface="Calibri" panose="020F0502020204030204" pitchFamily="34" charset="0"/>
                <a:cs typeface="Times New Roman" panose="02020603050405020304" pitchFamily="18" charset="0"/>
              </a:rPr>
              <a:t>assistance, </a:t>
            </a:r>
            <a:r>
              <a:rPr lang="en-US" sz="1050" dirty="0">
                <a:latin typeface="Calibri" panose="020F0502020204030204" pitchFamily="34" charset="0"/>
                <a:ea typeface="Calibri" panose="020F0502020204030204" pitchFamily="34" charset="0"/>
                <a:cs typeface="Times New Roman" panose="02020603050405020304" pitchFamily="18" charset="0"/>
              </a:rPr>
              <a:t>no fever, and with areas of dependence at the Functional Independence Measure (FIM, score &lt; 100</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600"/>
              </a:spcAft>
              <a:buFont typeface="Wingdings" panose="05000000000000000000" pitchFamily="2" charset="2"/>
              <a:buChar char="Ø"/>
            </a:pPr>
            <a:r>
              <a:rPr lang="en-US" sz="1050" b="1" dirty="0" smtClean="0">
                <a:latin typeface="Calibri" panose="020F0502020204030204" pitchFamily="34" charset="0"/>
                <a:ea typeface="Calibri" panose="020F0502020204030204" pitchFamily="34" charset="0"/>
                <a:cs typeface="Times New Roman" panose="02020603050405020304" pitchFamily="18" charset="0"/>
              </a:rPr>
              <a:t>Neuropsychological evaluation: </a:t>
            </a:r>
            <a:r>
              <a:rPr lang="en-US" sz="1050" dirty="0">
                <a:latin typeface="Calibri" panose="020F0502020204030204" pitchFamily="34" charset="0"/>
                <a:ea typeface="Calibri" panose="020F0502020204030204" pitchFamily="34" charset="0"/>
                <a:cs typeface="Times New Roman" panose="02020603050405020304" pitchFamily="18" charset="0"/>
              </a:rPr>
              <a:t>Mini Mental State Evaluation (MMSE), Montreal Cognitive Assessment (</a:t>
            </a:r>
            <a:r>
              <a:rPr lang="en-US" sz="1050" dirty="0" err="1">
                <a:latin typeface="Calibri" panose="020F0502020204030204" pitchFamily="34" charset="0"/>
                <a:ea typeface="Calibri" panose="020F0502020204030204" pitchFamily="34" charset="0"/>
                <a:cs typeface="Times New Roman" panose="02020603050405020304" pitchFamily="18" charset="0"/>
              </a:rPr>
              <a:t>MoCA</a:t>
            </a:r>
            <a:r>
              <a:rPr lang="en-US" sz="1050" dirty="0">
                <a:latin typeface="Calibri" panose="020F0502020204030204" pitchFamily="34" charset="0"/>
                <a:ea typeface="Calibri" panose="020F0502020204030204" pitchFamily="34" charset="0"/>
                <a:cs typeface="Times New Roman" panose="02020603050405020304" pitchFamily="18" charset="0"/>
              </a:rPr>
              <a:t>) and Hamilton Rating Scale for </a:t>
            </a:r>
            <a:r>
              <a:rPr lang="en-US" sz="1050" dirty="0" smtClean="0">
                <a:latin typeface="Calibri" panose="020F0502020204030204" pitchFamily="34" charset="0"/>
                <a:ea typeface="Calibri" panose="020F0502020204030204" pitchFamily="34" charset="0"/>
                <a:cs typeface="Times New Roman" panose="02020603050405020304" pitchFamily="18" charset="0"/>
              </a:rPr>
              <a:t>Depression.</a:t>
            </a:r>
          </a:p>
          <a:p>
            <a:pPr marL="171450" indent="-171450" algn="just">
              <a:lnSpc>
                <a:spcPct val="107000"/>
              </a:lnSpc>
              <a:spcAft>
                <a:spcPts val="60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Data </a:t>
            </a:r>
            <a:r>
              <a:rPr lang="en-US" sz="1050" dirty="0">
                <a:latin typeface="Calibri" panose="020F0502020204030204" pitchFamily="34" charset="0"/>
                <a:ea typeface="Calibri" panose="020F0502020204030204" pitchFamily="34" charset="0"/>
                <a:cs typeface="Times New Roman" panose="02020603050405020304" pitchFamily="18" charset="0"/>
              </a:rPr>
              <a:t>were divided in </a:t>
            </a:r>
            <a:r>
              <a:rPr lang="en-US" sz="1050" b="1" dirty="0">
                <a:latin typeface="Calibri" panose="020F0502020204030204" pitchFamily="34" charset="0"/>
                <a:ea typeface="Calibri" panose="020F0502020204030204" pitchFamily="34" charset="0"/>
                <a:cs typeface="Times New Roman" panose="02020603050405020304" pitchFamily="18" charset="0"/>
              </a:rPr>
              <a:t>4 groups </a:t>
            </a:r>
            <a:r>
              <a:rPr lang="en-US" sz="1050" dirty="0">
                <a:latin typeface="Calibri" panose="020F0502020204030204" pitchFamily="34" charset="0"/>
                <a:ea typeface="Calibri" panose="020F0502020204030204" pitchFamily="34" charset="0"/>
                <a:cs typeface="Times New Roman" panose="02020603050405020304" pitchFamily="18" charset="0"/>
              </a:rPr>
              <a:t>according to the </a:t>
            </a:r>
            <a:r>
              <a:rPr lang="en-US" sz="1050" b="1" dirty="0">
                <a:latin typeface="Calibri" panose="020F0502020204030204" pitchFamily="34" charset="0"/>
                <a:ea typeface="Calibri" panose="020F0502020204030204" pitchFamily="34" charset="0"/>
                <a:cs typeface="Times New Roman" panose="02020603050405020304" pitchFamily="18" charset="0"/>
              </a:rPr>
              <a:t>respiratory support </a:t>
            </a:r>
            <a:r>
              <a:rPr lang="en-US" sz="1050" dirty="0">
                <a:latin typeface="Calibri" panose="020F0502020204030204" pitchFamily="34" charset="0"/>
                <a:ea typeface="Calibri" panose="020F0502020204030204" pitchFamily="34" charset="0"/>
                <a:cs typeface="Times New Roman" panose="02020603050405020304" pitchFamily="18" charset="0"/>
              </a:rPr>
              <a:t>received in the acute phase of the disease: </a:t>
            </a:r>
            <a:r>
              <a:rPr lang="en-US" sz="1050" b="1" dirty="0">
                <a:latin typeface="Calibri" panose="020F0502020204030204" pitchFamily="34" charset="0"/>
                <a:ea typeface="Calibri" panose="020F0502020204030204" pitchFamily="34" charset="0"/>
                <a:cs typeface="Times New Roman" panose="02020603050405020304" pitchFamily="18" charset="0"/>
              </a:rPr>
              <a:t>Group1</a:t>
            </a:r>
            <a:r>
              <a:rPr lang="en-US" sz="1050" dirty="0">
                <a:latin typeface="Calibri" panose="020F0502020204030204" pitchFamily="34" charset="0"/>
                <a:ea typeface="Calibri" panose="020F0502020204030204" pitchFamily="34" charset="0"/>
                <a:cs typeface="Times New Roman" panose="02020603050405020304" pitchFamily="18" charset="0"/>
              </a:rPr>
              <a:t> received </a:t>
            </a:r>
            <a:r>
              <a:rPr lang="en-US" sz="1050" b="1" dirty="0" err="1">
                <a:latin typeface="Calibri" panose="020F0502020204030204" pitchFamily="34" charset="0"/>
                <a:ea typeface="Calibri" panose="020F0502020204030204" pitchFamily="34" charset="0"/>
                <a:cs typeface="Times New Roman" panose="02020603050405020304" pitchFamily="18" charset="0"/>
              </a:rPr>
              <a:t>orotracheal</a:t>
            </a:r>
            <a:r>
              <a:rPr lang="en-US" sz="1050" b="1" dirty="0">
                <a:latin typeface="Calibri" panose="020F0502020204030204" pitchFamily="34" charset="0"/>
                <a:ea typeface="Calibri" panose="020F0502020204030204" pitchFamily="34" charset="0"/>
                <a:cs typeface="Times New Roman" panose="02020603050405020304" pitchFamily="18" charset="0"/>
              </a:rPr>
              <a:t> intubation</a:t>
            </a:r>
            <a:r>
              <a:rPr lang="en-US" sz="1050" dirty="0">
                <a:latin typeface="Calibri" panose="020F0502020204030204" pitchFamily="34" charset="0"/>
                <a:ea typeface="Calibri" panose="020F0502020204030204" pitchFamily="34" charset="0"/>
                <a:cs typeface="Times New Roman" panose="02020603050405020304" pitchFamily="18" charset="0"/>
              </a:rPr>
              <a:t>, </a:t>
            </a:r>
            <a:r>
              <a:rPr lang="en-US" sz="1050" b="1" dirty="0">
                <a:latin typeface="Calibri" panose="020F0502020204030204" pitchFamily="34" charset="0"/>
                <a:ea typeface="Calibri" panose="020F0502020204030204" pitchFamily="34" charset="0"/>
                <a:cs typeface="Times New Roman" panose="02020603050405020304" pitchFamily="18" charset="0"/>
              </a:rPr>
              <a:t>Group2</a:t>
            </a:r>
            <a:r>
              <a:rPr lang="en-US" sz="1050" dirty="0">
                <a:latin typeface="Calibri" panose="020F0502020204030204" pitchFamily="34" charset="0"/>
                <a:ea typeface="Calibri" panose="020F0502020204030204" pitchFamily="34" charset="0"/>
                <a:cs typeface="Times New Roman" panose="02020603050405020304" pitchFamily="18" charset="0"/>
              </a:rPr>
              <a:t> received non-invasive ventilation using </a:t>
            </a:r>
            <a:r>
              <a:rPr lang="en-US" sz="1050" b="1" dirty="0">
                <a:latin typeface="Calibri" panose="020F0502020204030204" pitchFamily="34" charset="0"/>
                <a:ea typeface="Calibri" panose="020F0502020204030204" pitchFamily="34" charset="0"/>
                <a:cs typeface="Times New Roman" panose="02020603050405020304" pitchFamily="18" charset="0"/>
              </a:rPr>
              <a:t>Biphasic Positive Airway Pressure</a:t>
            </a:r>
            <a:r>
              <a:rPr lang="en-US" sz="1050" dirty="0">
                <a:latin typeface="Calibri" panose="020F0502020204030204" pitchFamily="34" charset="0"/>
                <a:ea typeface="Calibri" panose="020F0502020204030204" pitchFamily="34" charset="0"/>
                <a:cs typeface="Times New Roman" panose="02020603050405020304" pitchFamily="18" charset="0"/>
              </a:rPr>
              <a:t>, </a:t>
            </a:r>
            <a:r>
              <a:rPr lang="en-US" sz="1050" b="1" dirty="0">
                <a:latin typeface="Calibri" panose="020F0502020204030204" pitchFamily="34" charset="0"/>
                <a:ea typeface="Calibri" panose="020F0502020204030204" pitchFamily="34" charset="0"/>
                <a:cs typeface="Times New Roman" panose="02020603050405020304" pitchFamily="18" charset="0"/>
              </a:rPr>
              <a:t>Group3</a:t>
            </a:r>
            <a:r>
              <a:rPr lang="en-US" sz="1050" dirty="0">
                <a:latin typeface="Calibri" panose="020F0502020204030204" pitchFamily="34" charset="0"/>
                <a:ea typeface="Calibri" panose="020F0502020204030204" pitchFamily="34" charset="0"/>
                <a:cs typeface="Times New Roman" panose="02020603050405020304" pitchFamily="18" charset="0"/>
              </a:rPr>
              <a:t> benefited from oxygen therapy with </a:t>
            </a:r>
            <a:r>
              <a:rPr lang="en-US" sz="1050" b="1" dirty="0" err="1">
                <a:latin typeface="Calibri" panose="020F0502020204030204" pitchFamily="34" charset="0"/>
                <a:ea typeface="Calibri" panose="020F0502020204030204" pitchFamily="34" charset="0"/>
                <a:cs typeface="Times New Roman" panose="02020603050405020304" pitchFamily="18" charset="0"/>
              </a:rPr>
              <a:t>Venturi</a:t>
            </a:r>
            <a:r>
              <a:rPr lang="en-US" sz="1050" b="1" dirty="0">
                <a:latin typeface="Calibri" panose="020F0502020204030204" pitchFamily="34" charset="0"/>
                <a:ea typeface="Calibri" panose="020F0502020204030204" pitchFamily="34" charset="0"/>
                <a:cs typeface="Times New Roman" panose="02020603050405020304" pitchFamily="18" charset="0"/>
              </a:rPr>
              <a:t> Mask </a:t>
            </a:r>
            <a:r>
              <a:rPr lang="en-US" sz="1050" dirty="0">
                <a:latin typeface="Calibri" panose="020F0502020204030204" pitchFamily="34" charset="0"/>
                <a:ea typeface="Calibri" panose="020F0502020204030204" pitchFamily="34" charset="0"/>
                <a:cs typeface="Times New Roman" panose="02020603050405020304" pitchFamily="18" charset="0"/>
              </a:rPr>
              <a:t>and/or nasal cannula, </a:t>
            </a:r>
            <a:r>
              <a:rPr lang="en-US" sz="1050" b="1" dirty="0">
                <a:latin typeface="Calibri" panose="020F0502020204030204" pitchFamily="34" charset="0"/>
                <a:ea typeface="Calibri" panose="020F0502020204030204" pitchFamily="34" charset="0"/>
                <a:cs typeface="Times New Roman" panose="02020603050405020304" pitchFamily="18" charset="0"/>
              </a:rPr>
              <a:t>Group4</a:t>
            </a:r>
            <a:r>
              <a:rPr lang="en-US" sz="1050" dirty="0">
                <a:latin typeface="Calibri" panose="020F0502020204030204" pitchFamily="34" charset="0"/>
                <a:ea typeface="Calibri" panose="020F0502020204030204" pitchFamily="34" charset="0"/>
                <a:cs typeface="Times New Roman" panose="02020603050405020304" pitchFamily="18" charset="0"/>
              </a:rPr>
              <a:t> did </a:t>
            </a:r>
            <a:r>
              <a:rPr lang="en-US" sz="1050" b="1" dirty="0">
                <a:latin typeface="Calibri" panose="020F0502020204030204" pitchFamily="34" charset="0"/>
                <a:ea typeface="Calibri" panose="020F0502020204030204" pitchFamily="34" charset="0"/>
                <a:cs typeface="Times New Roman" panose="02020603050405020304" pitchFamily="18" charset="0"/>
              </a:rPr>
              <a:t>not receive </a:t>
            </a:r>
            <a:r>
              <a:rPr lang="en-US" sz="1050" dirty="0">
                <a:latin typeface="Calibri" panose="020F0502020204030204" pitchFamily="34" charset="0"/>
                <a:ea typeface="Calibri" panose="020F0502020204030204" pitchFamily="34" charset="0"/>
                <a:cs typeface="Times New Roman" panose="02020603050405020304" pitchFamily="18" charset="0"/>
              </a:rPr>
              <a:t>oxygen therapy.</a:t>
            </a:r>
            <a:endParaRPr lang="en-US" sz="105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53" name="Rettangolo 52"/>
          <p:cNvSpPr/>
          <p:nvPr/>
        </p:nvSpPr>
        <p:spPr>
          <a:xfrm>
            <a:off x="3987668" y="2524791"/>
            <a:ext cx="8178793" cy="265201"/>
          </a:xfrm>
          <a:prstGeom prst="rect">
            <a:avLst/>
          </a:prstGeom>
          <a:ln>
            <a:noFill/>
          </a:ln>
        </p:spPr>
        <p:txBody>
          <a:bodyPr wrap="square">
            <a:spAutoFit/>
          </a:bodyPr>
          <a:lstStyle/>
          <a:p>
            <a:pPr algn="just">
              <a:lnSpc>
                <a:spcPct val="107000"/>
              </a:lnSpc>
              <a:spcAft>
                <a:spcPts val="60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Results</a:t>
            </a:r>
          </a:p>
        </p:txBody>
      </p:sp>
      <p:sp>
        <p:nvSpPr>
          <p:cNvPr id="54" name="Rettangolo 53"/>
          <p:cNvSpPr/>
          <p:nvPr/>
        </p:nvSpPr>
        <p:spPr>
          <a:xfrm>
            <a:off x="3965248" y="2506769"/>
            <a:ext cx="8141393" cy="316599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p:nvPicPr>
        <p:blipFill rotWithShape="1">
          <a:blip r:embed="rId5">
            <a:extLst>
              <a:ext uri="{28A0092B-C50C-407E-A947-70E740481C1C}">
                <a14:useLocalDpi xmlns:a14="http://schemas.microsoft.com/office/drawing/2010/main" val="0"/>
              </a:ext>
            </a:extLst>
          </a:blip>
          <a:srcRect t="28094" b="29614"/>
          <a:stretch/>
        </p:blipFill>
        <p:spPr>
          <a:xfrm>
            <a:off x="6498356" y="2601716"/>
            <a:ext cx="5534122" cy="1316528"/>
          </a:xfrm>
          <a:prstGeom prst="rect">
            <a:avLst/>
          </a:prstGeom>
        </p:spPr>
      </p:pic>
      <p:pic>
        <p:nvPicPr>
          <p:cNvPr id="19" name="Immagine 18"/>
          <p:cNvPicPr>
            <a:picLocks noChangeAspect="1"/>
          </p:cNvPicPr>
          <p:nvPr/>
        </p:nvPicPr>
        <p:blipFill rotWithShape="1">
          <a:blip r:embed="rId6" cstate="print">
            <a:extLst>
              <a:ext uri="{28A0092B-C50C-407E-A947-70E740481C1C}">
                <a14:useLocalDpi xmlns:a14="http://schemas.microsoft.com/office/drawing/2010/main" val="0"/>
              </a:ext>
            </a:extLst>
          </a:blip>
          <a:srcRect t="24620" b="21005"/>
          <a:stretch/>
        </p:blipFill>
        <p:spPr>
          <a:xfrm>
            <a:off x="7187013" y="4089766"/>
            <a:ext cx="4845465" cy="1482045"/>
          </a:xfrm>
          <a:prstGeom prst="rect">
            <a:avLst/>
          </a:prstGeom>
        </p:spPr>
      </p:pic>
      <p:sp>
        <p:nvSpPr>
          <p:cNvPr id="20" name="CasellaDiTesto 19"/>
          <p:cNvSpPr txBox="1"/>
          <p:nvPr/>
        </p:nvSpPr>
        <p:spPr>
          <a:xfrm>
            <a:off x="3987668" y="2798538"/>
            <a:ext cx="2450868" cy="2031325"/>
          </a:xfrm>
          <a:prstGeom prst="rect">
            <a:avLst/>
          </a:prstGeom>
          <a:noFill/>
        </p:spPr>
        <p:txBody>
          <a:bodyPr wrap="square" rtlCol="0">
            <a:spAutoFit/>
          </a:bodyPr>
          <a:lstStyle/>
          <a:p>
            <a:pPr marL="171450" indent="-171450" algn="just">
              <a:buFont typeface="Wingdings" panose="05000000000000000000" pitchFamily="2" charset="2"/>
              <a:buChar char="Ø"/>
            </a:pPr>
            <a:r>
              <a:rPr lang="en-US" sz="1050" b="1" dirty="0" smtClean="0">
                <a:latin typeface="Calibri" panose="020F0502020204030204" pitchFamily="34" charset="0"/>
                <a:ea typeface="Calibri" panose="020F0502020204030204" pitchFamily="34" charset="0"/>
                <a:cs typeface="Times New Roman" panose="02020603050405020304" pitchFamily="18" charset="0"/>
              </a:rPr>
              <a:t>80</a:t>
            </a:r>
            <a:r>
              <a:rPr lang="en-US" sz="1050" b="1" dirty="0">
                <a:latin typeface="Calibri" panose="020F0502020204030204" pitchFamily="34" charset="0"/>
                <a:ea typeface="Calibri" panose="020F0502020204030204" pitchFamily="34" charset="0"/>
                <a:cs typeface="Times New Roman" panose="02020603050405020304" pitchFamily="18" charset="0"/>
              </a:rPr>
              <a:t>%</a:t>
            </a:r>
            <a:r>
              <a:rPr lang="en-US" sz="1050" dirty="0">
                <a:latin typeface="Calibri" panose="020F0502020204030204" pitchFamily="34" charset="0"/>
                <a:ea typeface="Calibri" panose="020F0502020204030204" pitchFamily="34" charset="0"/>
                <a:cs typeface="Times New Roman" panose="02020603050405020304" pitchFamily="18" charset="0"/>
              </a:rPr>
              <a:t> </a:t>
            </a:r>
            <a:r>
              <a:rPr lang="en-US" sz="1050" dirty="0" smtClean="0">
                <a:latin typeface="Calibri" panose="020F0502020204030204" pitchFamily="34" charset="0"/>
                <a:ea typeface="Calibri" panose="020F0502020204030204" pitchFamily="34" charset="0"/>
                <a:cs typeface="Times New Roman" panose="02020603050405020304" pitchFamily="18" charset="0"/>
              </a:rPr>
              <a:t>of patients had </a:t>
            </a:r>
            <a:r>
              <a:rPr lang="en-US" sz="1050" b="1" dirty="0">
                <a:latin typeface="Calibri" panose="020F0502020204030204" pitchFamily="34" charset="0"/>
                <a:ea typeface="Calibri" panose="020F0502020204030204" pitchFamily="34" charset="0"/>
                <a:cs typeface="Times New Roman" panose="02020603050405020304" pitchFamily="18" charset="0"/>
              </a:rPr>
              <a:t>neuropsychological deficits </a:t>
            </a:r>
            <a:r>
              <a:rPr lang="en-US" sz="1050" dirty="0">
                <a:latin typeface="Calibri" panose="020F0502020204030204" pitchFamily="34" charset="0"/>
                <a:ea typeface="Calibri" panose="020F0502020204030204" pitchFamily="34" charset="0"/>
                <a:cs typeface="Times New Roman" panose="02020603050405020304" pitchFamily="18" charset="0"/>
              </a:rPr>
              <a:t>(</a:t>
            </a:r>
            <a:r>
              <a:rPr lang="en-US" sz="1050" dirty="0" err="1">
                <a:latin typeface="Calibri" panose="020F0502020204030204" pitchFamily="34" charset="0"/>
                <a:ea typeface="Calibri" panose="020F0502020204030204" pitchFamily="34" charset="0"/>
                <a:cs typeface="Times New Roman" panose="02020603050405020304" pitchFamily="18" charset="0"/>
              </a:rPr>
              <a:t>MoCA</a:t>
            </a:r>
            <a:r>
              <a:rPr lang="en-US" sz="1050" dirty="0">
                <a:latin typeface="Calibri" panose="020F0502020204030204" pitchFamily="34" charset="0"/>
                <a:ea typeface="Calibri" panose="020F0502020204030204" pitchFamily="34" charset="0"/>
                <a:cs typeface="Times New Roman" panose="02020603050405020304" pitchFamily="18" charset="0"/>
              </a:rPr>
              <a:t> and MMSE) and </a:t>
            </a:r>
            <a:r>
              <a:rPr lang="en-US" sz="1050" b="1" dirty="0" smtClean="0">
                <a:latin typeface="Calibri" panose="020F0502020204030204" pitchFamily="34" charset="0"/>
                <a:ea typeface="Calibri" panose="020F0502020204030204" pitchFamily="34" charset="0"/>
                <a:cs typeface="Times New Roman" panose="02020603050405020304" pitchFamily="18" charset="0"/>
              </a:rPr>
              <a:t>40%</a:t>
            </a:r>
            <a:r>
              <a:rPr lang="en-US" sz="1050" dirty="0" smtClean="0">
                <a:latin typeface="Calibri" panose="020F0502020204030204" pitchFamily="34" charset="0"/>
                <a:ea typeface="Calibri" panose="020F0502020204030204" pitchFamily="34" charset="0"/>
                <a:cs typeface="Times New Roman" panose="02020603050405020304" pitchFamily="18" charset="0"/>
              </a:rPr>
              <a:t> showed </a:t>
            </a:r>
            <a:r>
              <a:rPr lang="en-US" sz="1050" dirty="0">
                <a:latin typeface="Calibri" panose="020F0502020204030204" pitchFamily="34" charset="0"/>
                <a:ea typeface="Calibri" panose="020F0502020204030204" pitchFamily="34" charset="0"/>
                <a:cs typeface="Times New Roman" panose="02020603050405020304" pitchFamily="18" charset="0"/>
              </a:rPr>
              <a:t>mild-to-moderate </a:t>
            </a:r>
            <a:r>
              <a:rPr lang="en-US" sz="1050" b="1" dirty="0" smtClean="0">
                <a:latin typeface="Calibri" panose="020F0502020204030204" pitchFamily="34" charset="0"/>
                <a:ea typeface="Calibri" panose="020F0502020204030204" pitchFamily="34" charset="0"/>
                <a:cs typeface="Times New Roman" panose="02020603050405020304" pitchFamily="18" charset="0"/>
              </a:rPr>
              <a:t>depression</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marL="171450" indent="-171450" algn="jus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Group1 </a:t>
            </a:r>
            <a:r>
              <a:rPr lang="en-US" sz="1050" dirty="0">
                <a:latin typeface="Calibri" panose="020F0502020204030204" pitchFamily="34" charset="0"/>
                <a:ea typeface="Calibri" panose="020F0502020204030204" pitchFamily="34" charset="0"/>
                <a:cs typeface="Times New Roman" panose="02020603050405020304" pitchFamily="18" charset="0"/>
              </a:rPr>
              <a:t>had higher scores than Group3 for visuospatial/executive functions (p=0.016), naming (p=0.024), short- and long-term memory (p=0.010, p=0.005), abstraction (p=0.024), and orientation (p=0.034</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algn="just"/>
            <a:endParaRPr lang="it-IT"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21" name="Rettangolo 20"/>
          <p:cNvSpPr/>
          <p:nvPr/>
        </p:nvSpPr>
        <p:spPr>
          <a:xfrm>
            <a:off x="3945308" y="4636707"/>
            <a:ext cx="3241705" cy="1054135"/>
          </a:xfrm>
          <a:prstGeom prst="rect">
            <a:avLst/>
          </a:prstGeom>
        </p:spPr>
        <p:txBody>
          <a:bodyPr wrap="square">
            <a:spAutoFit/>
          </a:bodyPr>
          <a:lstStyle/>
          <a:p>
            <a:pPr marL="171450" indent="-171450" algn="just">
              <a:spcAft>
                <a:spcPts val="600"/>
              </a:spcAft>
              <a:buFont typeface="Wingdings" panose="05000000000000000000" pitchFamily="2" charset="2"/>
              <a:buChar char="Ø"/>
            </a:pPr>
            <a:r>
              <a:rPr lang="en-US" sz="1050" b="1" dirty="0">
                <a:latin typeface="Calibri" panose="020F0502020204030204" pitchFamily="34" charset="0"/>
                <a:ea typeface="Calibri" panose="020F0502020204030204" pitchFamily="34" charset="0"/>
                <a:cs typeface="Times New Roman" panose="02020603050405020304" pitchFamily="18" charset="0"/>
              </a:rPr>
              <a:t>Group1 was younger </a:t>
            </a:r>
            <a:r>
              <a:rPr lang="en-US" sz="1050" dirty="0">
                <a:latin typeface="Calibri" panose="020F0502020204030204" pitchFamily="34" charset="0"/>
                <a:ea typeface="Calibri" panose="020F0502020204030204" pitchFamily="34" charset="0"/>
                <a:cs typeface="Times New Roman" panose="02020603050405020304" pitchFamily="18" charset="0"/>
              </a:rPr>
              <a:t>than Groups2 and 3.</a:t>
            </a:r>
          </a:p>
          <a:p>
            <a:pPr marL="171450" indent="-171450" algn="just">
              <a:spcAft>
                <a:spcPts val="600"/>
              </a:spcAft>
              <a:buFont typeface="Wingdings" panose="05000000000000000000" pitchFamily="2" charset="2"/>
              <a:buChar char="Ø"/>
            </a:pPr>
            <a:r>
              <a:rPr lang="en-US" sz="1050" b="1" dirty="0">
                <a:latin typeface="Calibri" panose="020F0502020204030204" pitchFamily="34" charset="0"/>
                <a:ea typeface="Calibri" panose="020F0502020204030204" pitchFamily="34" charset="0"/>
                <a:cs typeface="Times New Roman" panose="02020603050405020304" pitchFamily="18" charset="0"/>
              </a:rPr>
              <a:t>Cognitive impairments correlated with patients’ </a:t>
            </a:r>
            <a:r>
              <a:rPr lang="en-US" sz="1050" b="1" dirty="0" smtClean="0">
                <a:latin typeface="Calibri" panose="020F0502020204030204" pitchFamily="34" charset="0"/>
                <a:ea typeface="Calibri" panose="020F0502020204030204" pitchFamily="34" charset="0"/>
                <a:cs typeface="Times New Roman" panose="02020603050405020304" pitchFamily="18" charset="0"/>
              </a:rPr>
              <a:t>age</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marL="171450" indent="-171450" algn="just">
              <a:spcAft>
                <a:spcPts val="60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Only </a:t>
            </a:r>
            <a:r>
              <a:rPr lang="en-US" sz="1050" dirty="0">
                <a:latin typeface="Calibri" panose="020F0502020204030204" pitchFamily="34" charset="0"/>
                <a:ea typeface="Calibri" panose="020F0502020204030204" pitchFamily="34" charset="0"/>
                <a:cs typeface="Times New Roman" panose="02020603050405020304" pitchFamily="18" charset="0"/>
              </a:rPr>
              <a:t>18 patients </a:t>
            </a:r>
            <a:r>
              <a:rPr lang="en-US" sz="1050" dirty="0" smtClean="0">
                <a:latin typeface="Calibri" panose="020F0502020204030204" pitchFamily="34" charset="0"/>
                <a:ea typeface="Calibri" panose="020F0502020204030204" pitchFamily="34" charset="0"/>
                <a:cs typeface="Times New Roman" panose="02020603050405020304" pitchFamily="18" charset="0"/>
              </a:rPr>
              <a:t>had </a:t>
            </a:r>
            <a:r>
              <a:rPr lang="en-US" sz="1050" dirty="0">
                <a:latin typeface="Calibri" panose="020F0502020204030204" pitchFamily="34" charset="0"/>
                <a:ea typeface="Calibri" panose="020F0502020204030204" pitchFamily="34" charset="0"/>
                <a:cs typeface="Times New Roman" panose="02020603050405020304" pitchFamily="18" charset="0"/>
              </a:rPr>
              <a:t>anosmia. Their data did not differ from the other </a:t>
            </a:r>
            <a:r>
              <a:rPr lang="en-US" sz="1050" dirty="0" smtClean="0">
                <a:latin typeface="Calibri" panose="020F0502020204030204" pitchFamily="34" charset="0"/>
                <a:ea typeface="Calibri" panose="020F0502020204030204" pitchFamily="34" charset="0"/>
                <a:cs typeface="Times New Roman" panose="02020603050405020304" pitchFamily="18" charset="0"/>
              </a:rPr>
              <a:t>patients.</a:t>
            </a:r>
          </a:p>
        </p:txBody>
      </p:sp>
    </p:spTree>
    <p:extLst>
      <p:ext uri="{BB962C8B-B14F-4D97-AF65-F5344CB8AC3E}">
        <p14:creationId xmlns:p14="http://schemas.microsoft.com/office/powerpoint/2010/main" val="9125721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1886</TotalTime>
  <Words>494</Words>
  <Application>Microsoft Office PowerPoint</Application>
  <PresentationFormat>Widescreen</PresentationFormat>
  <Paragraphs>20</Paragraphs>
  <Slides>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Arial</vt:lpstr>
      <vt:lpstr>Calibri</vt:lpstr>
      <vt:lpstr>Calibri Light</vt:lpstr>
      <vt:lpstr>Times New Roman</vt:lpstr>
      <vt:lpstr>Wingdings</vt:lpstr>
      <vt:lpstr>Tema di Office</vt:lpstr>
      <vt:lpstr>Presentazione standard di PowerPoint</vt:lpstr>
    </vt:vector>
  </TitlesOfParts>
  <Company>Ospedale San Raffaele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Houdayer Elise</dc:creator>
  <cp:lastModifiedBy>Houdayer Elise</cp:lastModifiedBy>
  <cp:revision>48</cp:revision>
  <dcterms:created xsi:type="dcterms:W3CDTF">2020-09-28T08:42:02Z</dcterms:created>
  <dcterms:modified xsi:type="dcterms:W3CDTF">2020-09-30T16:36:04Z</dcterms:modified>
</cp:coreProperties>
</file>