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CC0000"/>
    <a:srgbClr val="EF7A19"/>
    <a:srgbClr val="FF5050"/>
    <a:srgbClr val="F289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433" autoAdjust="0"/>
  </p:normalViewPr>
  <p:slideViewPr>
    <p:cSldViewPr snapToGrid="0">
      <p:cViewPr varScale="1">
        <p:scale>
          <a:sx n="112" d="100"/>
          <a:sy n="112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0BE56-4CE7-4E68-8A9D-CB9EC0790205}" type="datetimeFigureOut">
              <a:rPr lang="it-IT" smtClean="0"/>
              <a:t>30/09/2020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E6B3-77A5-48E7-9AC6-8548C6B9C5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441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0BE56-4CE7-4E68-8A9D-CB9EC0790205}" type="datetimeFigureOut">
              <a:rPr lang="it-IT" smtClean="0"/>
              <a:t>30/09/2020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E6B3-77A5-48E7-9AC6-8548C6B9C5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0225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0BE56-4CE7-4E68-8A9D-CB9EC0790205}" type="datetimeFigureOut">
              <a:rPr lang="it-IT" smtClean="0"/>
              <a:t>30/09/2020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E6B3-77A5-48E7-9AC6-8548C6B9C5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1275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0BE56-4CE7-4E68-8A9D-CB9EC0790205}" type="datetimeFigureOut">
              <a:rPr lang="it-IT" smtClean="0"/>
              <a:t>30/09/2020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E6B3-77A5-48E7-9AC6-8548C6B9C5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3250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0BE56-4CE7-4E68-8A9D-CB9EC0790205}" type="datetimeFigureOut">
              <a:rPr lang="it-IT" smtClean="0"/>
              <a:t>30/09/2020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E6B3-77A5-48E7-9AC6-8548C6B9C5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3280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0BE56-4CE7-4E68-8A9D-CB9EC0790205}" type="datetimeFigureOut">
              <a:rPr lang="it-IT" smtClean="0"/>
              <a:t>30/09/2020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E6B3-77A5-48E7-9AC6-8548C6B9C5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5237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0BE56-4CE7-4E68-8A9D-CB9EC0790205}" type="datetimeFigureOut">
              <a:rPr lang="it-IT" smtClean="0"/>
              <a:t>30/09/2020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E6B3-77A5-48E7-9AC6-8548C6B9C5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446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0BE56-4CE7-4E68-8A9D-CB9EC0790205}" type="datetimeFigureOut">
              <a:rPr lang="it-IT" smtClean="0"/>
              <a:t>30/09/2020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E6B3-77A5-48E7-9AC6-8548C6B9C5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632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0BE56-4CE7-4E68-8A9D-CB9EC0790205}" type="datetimeFigureOut">
              <a:rPr lang="it-IT" smtClean="0"/>
              <a:t>30/09/2020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E6B3-77A5-48E7-9AC6-8548C6B9C5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875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0BE56-4CE7-4E68-8A9D-CB9EC0790205}" type="datetimeFigureOut">
              <a:rPr lang="it-IT" smtClean="0"/>
              <a:t>30/09/2020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E6B3-77A5-48E7-9AC6-8548C6B9C5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2724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0BE56-4CE7-4E68-8A9D-CB9EC0790205}" type="datetimeFigureOut">
              <a:rPr lang="it-IT" smtClean="0"/>
              <a:t>30/09/2020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E6B3-77A5-48E7-9AC6-8548C6B9C5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310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0BE56-4CE7-4E68-8A9D-CB9EC0790205}" type="datetimeFigureOut">
              <a:rPr lang="it-IT" smtClean="0"/>
              <a:t>30/09/2020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E6B3-77A5-48E7-9AC6-8548C6B9C5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8556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99000">
              <a:schemeClr val="accent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746364" y="162137"/>
            <a:ext cx="10719235" cy="77450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COVID-19 REHABILITATION UNIT, A NEW CLINICAL ENTITY DURING THE PANDEMIC STORM: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San Raffaele Milan Hospital experience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67" y="571306"/>
            <a:ext cx="441462" cy="441462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33" y="162137"/>
            <a:ext cx="578331" cy="398988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5599" y="156794"/>
            <a:ext cx="678443" cy="494599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0" y="944400"/>
            <a:ext cx="12192000" cy="289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Elise </a:t>
            </a:r>
            <a:r>
              <a:rPr lang="it-IT" sz="12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Houdayer</a:t>
            </a:r>
            <a:r>
              <a:rPr lang="it-IT" sz="1200" baseline="30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PhD</a:t>
            </a:r>
            <a:r>
              <a:rPr lang="it-IT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Federica </a:t>
            </a:r>
            <a:r>
              <a:rPr lang="it-IT" sz="12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Alemanno</a:t>
            </a:r>
            <a:r>
              <a:rPr lang="it-IT" sz="1200" baseline="30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PsyD</a:t>
            </a:r>
            <a:r>
              <a:rPr lang="it-IT" sz="12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1200" baseline="30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PhD</a:t>
            </a:r>
            <a:r>
              <a:rPr lang="it-IT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Luigia </a:t>
            </a:r>
            <a:r>
              <a:rPr lang="it-IT" sz="12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Brugliera</a:t>
            </a:r>
            <a:r>
              <a:rPr lang="it-IT" sz="1200" baseline="30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MD</a:t>
            </a:r>
            <a:r>
              <a:rPr lang="it-IT" sz="12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1200" baseline="30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PhD</a:t>
            </a:r>
            <a:r>
              <a:rPr lang="it-IT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Paola </a:t>
            </a:r>
            <a:r>
              <a:rPr lang="it-IT" sz="12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Castellazzi</a:t>
            </a:r>
            <a:r>
              <a:rPr lang="it-IT" sz="1200" baseline="30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MD</a:t>
            </a:r>
            <a:r>
              <a:rPr lang="it-IT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Paolo </a:t>
            </a:r>
            <a:r>
              <a:rPr lang="it-IT" sz="12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Cimino</a:t>
            </a:r>
            <a:r>
              <a:rPr lang="it-IT" sz="1200" baseline="30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MD</a:t>
            </a:r>
            <a:r>
              <a:rPr lang="it-IT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Andrea </a:t>
            </a:r>
            <a:r>
              <a:rPr lang="it-IT" sz="12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Tettamanti</a:t>
            </a:r>
            <a:r>
              <a:rPr lang="it-IT" sz="1200" baseline="30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BPT</a:t>
            </a:r>
            <a:r>
              <a:rPr lang="it-IT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Sandro </a:t>
            </a:r>
            <a:r>
              <a:rPr lang="it-IT" sz="12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Iannaccone</a:t>
            </a:r>
            <a:r>
              <a:rPr lang="it-IT" sz="1200" baseline="30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MD</a:t>
            </a:r>
            <a:endParaRPr lang="it-IT" sz="1100" baseline="30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" y="1243714"/>
            <a:ext cx="12192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i="1" dirty="0" smtClean="0">
                <a:solidFill>
                  <a:srgbClr val="CC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</a:t>
            </a:r>
            <a:r>
              <a:rPr lang="en-US" sz="1100" i="1" dirty="0">
                <a:solidFill>
                  <a:srgbClr val="CC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Rehabilitation and Functional Recovery, IRCCS San Raffaele Hospital and Vita-Salute San Raffaele University, Milan, Italy</a:t>
            </a:r>
            <a:r>
              <a:rPr lang="en-US" sz="1100" i="1" dirty="0" smtClean="0">
                <a:solidFill>
                  <a:srgbClr val="CC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100" i="1" dirty="0">
              <a:solidFill>
                <a:srgbClr val="CC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86478" y="1542361"/>
            <a:ext cx="12039006" cy="107497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US" sz="11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pandemic spread of SARS-CoV-2 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required specifications for the rehabilitative management of COVID-19 patients. In </a:t>
            </a: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experience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the pandemic evolution was characterized by </a:t>
            </a: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phases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an </a:t>
            </a: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acute phase 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which 400 intensive and sub-intensive beds were created, and a </a:t>
            </a: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second phase 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which </a:t>
            </a: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specialized clinical pathways 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complete clinical care of COVID-19 patients with focus on rehabilitation and functional recovery were implemented. Such functional rehabilitation units for COVID-19 patients were a </a:t>
            </a: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clinical novelty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We aimed to report the experience of the </a:t>
            </a: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 Raffaele Scientific Institute 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(Milan, Italy) and describe the organizational needs for such specialized </a:t>
            </a: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COVID-19 rehabilitation Units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ttangolo 24"/>
          <p:cNvSpPr/>
          <p:nvPr/>
        </p:nvSpPr>
        <p:spPr>
          <a:xfrm>
            <a:off x="80101" y="5791112"/>
            <a:ext cx="12026541" cy="687881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US" sz="105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world health systems are organizing to respond to the pandemic by implementing acute intensive care and sub-intensive care units. However, our data showed that COVID-19 Rehabilitation units must be organized, following specific clinical and organizational needs.</a:t>
            </a:r>
            <a:endParaRPr lang="en-US" sz="105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67636" y="6487539"/>
            <a:ext cx="12039006" cy="38869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9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References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900" b="1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(1) 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Iannaccone </a:t>
            </a:r>
            <a:r>
              <a:rPr lang="en-US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et al. Arch 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Phys Med </a:t>
            </a:r>
            <a:r>
              <a:rPr lang="en-US" sz="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Rehabil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2020; published online June </a:t>
            </a:r>
            <a:r>
              <a:rPr lang="en-US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4; </a:t>
            </a:r>
            <a:r>
              <a:rPr lang="en-US" sz="900" b="1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(2) 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Iannaccone </a:t>
            </a:r>
            <a:r>
              <a:rPr lang="en-US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et al. 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 </a:t>
            </a:r>
            <a:r>
              <a:rPr lang="en-US" sz="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Rehabil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Med</a:t>
            </a:r>
            <a:r>
              <a:rPr lang="en-US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.; </a:t>
            </a:r>
            <a:r>
              <a:rPr lang="en-US" sz="900" b="1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(3) </a:t>
            </a:r>
            <a:r>
              <a:rPr lang="en-US" sz="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Brugliera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 et al. (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2020) Rehabilitation of COVID-19 patients. J </a:t>
            </a:r>
            <a:r>
              <a:rPr lang="en-US" sz="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Rehabil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Med 52 (4):</a:t>
            </a:r>
            <a:r>
              <a:rPr lang="en-US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jrm00046.</a:t>
            </a:r>
            <a:endParaRPr lang="en-US" sz="9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86478" y="2669703"/>
            <a:ext cx="3818950" cy="307007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US" sz="105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Methods</a:t>
            </a:r>
          </a:p>
          <a:p>
            <a:pPr marL="171450" indent="-171450" algn="just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05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Between </a:t>
            </a:r>
            <a:r>
              <a:rPr lang="en-US" sz="105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February 1st and March 31st </a:t>
            </a:r>
            <a:r>
              <a:rPr lang="en-US" sz="105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2020: </a:t>
            </a:r>
            <a: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about 50 patients were admitted every day with COVID-19 </a:t>
            </a: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symptoms.</a:t>
            </a:r>
          </a:p>
          <a:p>
            <a:pPr marL="171450" indent="-171450" algn="just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those days, about 400 acute care beds were created (Intensive Care/Infectious Diseases</a:t>
            </a: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171450" indent="-171450" algn="just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05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105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following 90 </a:t>
            </a:r>
            <a:r>
              <a:rPr lang="en-US" sz="105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days: </a:t>
            </a:r>
            <a:r>
              <a:rPr lang="en-US" sz="105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March 2nd to May </a:t>
            </a:r>
            <a:r>
              <a:rPr lang="en-US" sz="105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</a:t>
            </a:r>
            <a:r>
              <a:rPr lang="en-US" sz="1050" b="1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05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105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despite the presence of 60 daily arrivals to the ER, the organization of patients’ flow between wards was </a:t>
            </a: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modified.</a:t>
            </a:r>
          </a:p>
          <a:p>
            <a:pPr marL="171450" indent="-171450" algn="just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Several </a:t>
            </a:r>
            <a: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different units were created, including the </a:t>
            </a:r>
            <a:r>
              <a:rPr lang="en-US" sz="105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COVID-19 Rehabilitation Unit</a:t>
            </a:r>
            <a: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05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 COVID-19 Rehabilitation Unit</a:t>
            </a:r>
            <a: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</a:t>
            </a:r>
            <a:r>
              <a:rPr lang="en-US" sz="105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Quarantine </a:t>
            </a:r>
            <a:r>
              <a:rPr lang="en-US" sz="105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Unit</a:t>
            </a: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71450" indent="-171450" algn="just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Patients </a:t>
            </a:r>
            <a: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were admitted </a:t>
            </a: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according </a:t>
            </a:r>
            <a: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US" sz="105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 inclusion criteria</a:t>
            </a:r>
            <a: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The two-month activity of the COVID-19 Rehabilitation Unit has been compared with the last year activity of the Cardiac Rehabilitation and Motor Rehabilitation Units of the Institute.</a:t>
            </a:r>
            <a:endParaRPr lang="en-US" sz="105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88647" y="2670819"/>
            <a:ext cx="3816781" cy="306937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Rettangolo 52"/>
          <p:cNvSpPr/>
          <p:nvPr/>
        </p:nvSpPr>
        <p:spPr>
          <a:xfrm>
            <a:off x="3965248" y="2693889"/>
            <a:ext cx="8178793" cy="68788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US" sz="105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Results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More </a:t>
            </a:r>
            <a: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 1000 patients have been hospitalized, with 200 patients in the COVID-19 Rehabilitation Unit (the other patients admitted to the ER were discharged home). </a:t>
            </a:r>
            <a:endParaRPr lang="en-US" sz="105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4" name="Rettangolo 53"/>
          <p:cNvSpPr/>
          <p:nvPr/>
        </p:nvSpPr>
        <p:spPr>
          <a:xfrm>
            <a:off x="3965249" y="2674231"/>
            <a:ext cx="8141393" cy="306596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5" name="Gruppo 14"/>
          <p:cNvGrpSpPr/>
          <p:nvPr/>
        </p:nvGrpSpPr>
        <p:grpSpPr>
          <a:xfrm>
            <a:off x="4153254" y="4364035"/>
            <a:ext cx="3409771" cy="1316053"/>
            <a:chOff x="4101980" y="4505802"/>
            <a:chExt cx="3409771" cy="1316053"/>
          </a:xfrm>
        </p:grpSpPr>
        <p:pic>
          <p:nvPicPr>
            <p:cNvPr id="3" name="Immagine 2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97" t="11484" b="23946"/>
            <a:stretch/>
          </p:blipFill>
          <p:spPr>
            <a:xfrm>
              <a:off x="4101980" y="4505802"/>
              <a:ext cx="3409771" cy="1316053"/>
            </a:xfrm>
            <a:prstGeom prst="rect">
              <a:avLst/>
            </a:prstGeom>
          </p:spPr>
        </p:pic>
        <p:sp>
          <p:nvSpPr>
            <p:cNvPr id="13" name="CasellaDiTesto 12"/>
            <p:cNvSpPr txBox="1"/>
            <p:nvPr/>
          </p:nvSpPr>
          <p:spPr>
            <a:xfrm>
              <a:off x="6313970" y="4550031"/>
              <a:ext cx="1128043" cy="369332"/>
            </a:xfrm>
            <a:prstGeom prst="rect">
              <a:avLst/>
            </a:prstGeom>
            <a:noFill/>
            <a:ln w="28575">
              <a:solidFill>
                <a:srgbClr val="FF5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 smtClean="0">
                  <a:solidFill>
                    <a:srgbClr val="FF0000"/>
                  </a:solidFill>
                </a:rPr>
                <a:t>PHASE 1</a:t>
              </a:r>
              <a:endParaRPr lang="it-IT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" name="Gruppo 13"/>
          <p:cNvGrpSpPr/>
          <p:nvPr/>
        </p:nvGrpSpPr>
        <p:grpSpPr>
          <a:xfrm>
            <a:off x="8035945" y="3445796"/>
            <a:ext cx="4059252" cy="2283329"/>
            <a:chOff x="7956135" y="3358825"/>
            <a:chExt cx="4059252" cy="2283329"/>
          </a:xfrm>
        </p:grpSpPr>
        <p:pic>
          <p:nvPicPr>
            <p:cNvPr id="12" name="Immagine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6135" y="3358825"/>
              <a:ext cx="4059252" cy="2283329"/>
            </a:xfrm>
            <a:prstGeom prst="rect">
              <a:avLst/>
            </a:prstGeom>
          </p:spPr>
        </p:pic>
        <p:sp>
          <p:nvSpPr>
            <p:cNvPr id="33" name="CasellaDiTesto 32"/>
            <p:cNvSpPr txBox="1"/>
            <p:nvPr/>
          </p:nvSpPr>
          <p:spPr>
            <a:xfrm>
              <a:off x="10861706" y="3379586"/>
              <a:ext cx="1128043" cy="369332"/>
            </a:xfrm>
            <a:prstGeom prst="rect">
              <a:avLst/>
            </a:prstGeom>
            <a:noFill/>
            <a:ln w="28575">
              <a:solidFill>
                <a:srgbClr val="FF5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 smtClean="0">
                  <a:solidFill>
                    <a:srgbClr val="FF0000"/>
                  </a:solidFill>
                </a:rPr>
                <a:t>PHASE 2</a:t>
              </a:r>
              <a:endParaRPr lang="it-IT" dirty="0">
                <a:solidFill>
                  <a:srgbClr val="FF0000"/>
                </a:solidFill>
              </a:endParaRPr>
            </a:p>
          </p:txBody>
        </p:sp>
      </p:grpSp>
      <p:sp>
        <p:nvSpPr>
          <p:cNvPr id="16" name="Freccia a destra 15"/>
          <p:cNvSpPr/>
          <p:nvPr/>
        </p:nvSpPr>
        <p:spPr>
          <a:xfrm>
            <a:off x="4264351" y="3013187"/>
            <a:ext cx="495656" cy="146177"/>
          </a:xfrm>
          <a:prstGeom prst="right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Freccia a destra 36"/>
          <p:cNvSpPr/>
          <p:nvPr/>
        </p:nvSpPr>
        <p:spPr>
          <a:xfrm>
            <a:off x="430101" y="3393468"/>
            <a:ext cx="495656" cy="146177"/>
          </a:xfrm>
          <a:prstGeom prst="right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/>
        </p:nvSpPr>
        <p:spPr>
          <a:xfrm>
            <a:off x="3986663" y="3383611"/>
            <a:ext cx="4006553" cy="948978"/>
          </a:xfrm>
          <a:prstGeom prst="rect">
            <a:avLst/>
          </a:prstGeom>
          <a:ln w="28575">
            <a:solidFill>
              <a:srgbClr val="CC00CC"/>
            </a:solidFill>
            <a:prstDash val="sysDash"/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05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</a:t>
            </a:r>
            <a:r>
              <a:rPr lang="en-US" sz="105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 care beds </a:t>
            </a:r>
            <a: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the </a:t>
            </a:r>
            <a:r>
              <a:rPr lang="en-US" sz="105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Cardiac Rehabilitation </a:t>
            </a:r>
            <a: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105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Motor Rehabilitation Units </a:t>
            </a:r>
            <a: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required </a:t>
            </a:r>
            <a:r>
              <a:rPr lang="en-US" sz="1050" b="1" dirty="0">
                <a:solidFill>
                  <a:srgbClr val="CC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twice the amount of staff </a:t>
            </a:r>
            <a: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105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 instrumental equipment</a:t>
            </a:r>
            <a: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use of </a:t>
            </a:r>
            <a:r>
              <a:rPr lang="en-US" sz="105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virtual meetings </a:t>
            </a:r>
            <a: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discuss </a:t>
            </a: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patients and </a:t>
            </a:r>
            <a:r>
              <a:rPr lang="en-US" sz="105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Telemedicine</a:t>
            </a:r>
            <a: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link the different Units, </a:t>
            </a: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improve </a:t>
            </a:r>
            <a: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patients’ communication with relatives and perform follow-up.</a:t>
            </a:r>
          </a:p>
        </p:txBody>
      </p:sp>
      <p:sp>
        <p:nvSpPr>
          <p:cNvPr id="39" name="Freccia a destra 38"/>
          <p:cNvSpPr/>
          <p:nvPr/>
        </p:nvSpPr>
        <p:spPr>
          <a:xfrm>
            <a:off x="4264351" y="3438666"/>
            <a:ext cx="495656" cy="146177"/>
          </a:xfrm>
          <a:prstGeom prst="right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25721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1860</TotalTime>
  <Words>296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Tema di Office</vt:lpstr>
      <vt:lpstr>Presentazione standard di PowerPoint</vt:lpstr>
    </vt:vector>
  </TitlesOfParts>
  <Company>Ospedale San Raffaele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Houdayer Elise</dc:creator>
  <cp:lastModifiedBy>Houdayer Elise</cp:lastModifiedBy>
  <cp:revision>41</cp:revision>
  <dcterms:created xsi:type="dcterms:W3CDTF">2020-09-28T08:42:02Z</dcterms:created>
  <dcterms:modified xsi:type="dcterms:W3CDTF">2020-09-30T16:10:20Z</dcterms:modified>
</cp:coreProperties>
</file>