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CC"/>
    <a:srgbClr val="EF7A19"/>
    <a:srgbClr val="FF5050"/>
    <a:srgbClr val="F28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1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22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27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2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23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46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3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5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72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10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BE56-4CE7-4E68-8A9D-CB9EC0790205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E6B3-77A5-48E7-9AC6-8548C6B9C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5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6364" y="162137"/>
            <a:ext cx="10719235" cy="6850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ND:YAG Q-SWITCHED HIGH-INTENSITY LASER THERAPY FOR CERVICAL AND LUMBAR CHRONIC MUSCULOSKELETAL PAIN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7" y="571306"/>
            <a:ext cx="441462" cy="4414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62137"/>
            <a:ext cx="578331" cy="3989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599" y="156794"/>
            <a:ext cx="678443" cy="49459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884578"/>
            <a:ext cx="1219200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Elise </a:t>
            </a:r>
            <a:r>
              <a:rPr lang="it-IT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Houdayer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Federica </a:t>
            </a:r>
            <a:r>
              <a:rPr lang="it-IT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Alemanno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PsyD</a:t>
            </a:r>
            <a:r>
              <a:rPr lang="it-IT" sz="1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Carlotta </a:t>
            </a:r>
            <a:r>
              <a:rPr lang="it-IT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Bogetti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BPT</a:t>
            </a:r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Luigia </a:t>
            </a:r>
            <a:r>
              <a:rPr lang="it-IT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Brugliera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r>
              <a:rPr lang="it-IT" sz="1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 </a:t>
            </a:r>
            <a:r>
              <a:rPr lang="it-IT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Tettamanti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BPT</a:t>
            </a:r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Sandro </a:t>
            </a:r>
            <a:r>
              <a:rPr lang="it-IT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Iannaccone</a:t>
            </a:r>
            <a:r>
              <a:rPr lang="it-IT" sz="120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endParaRPr lang="it-IT" sz="11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" y="1218076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</a:t>
            </a:r>
            <a:r>
              <a:rPr lang="en-US" sz="1100" i="1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Rehabilitation and Functional Recovery, IRCCS San Raffaele Hospital and Vita-Salute San Raffaele University, Milan, Italy</a:t>
            </a:r>
            <a:r>
              <a:rPr lang="en-US" sz="1100" i="1" dirty="0" smtClean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i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6478" y="1542361"/>
            <a:ext cx="12039006" cy="107497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1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</a:p>
          <a:p>
            <a:pPr algn="just"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pain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to cervical or lumbar musculoskeletal disorders is a highly disabling condition severely degrading people’s quality of life. Not every patient responds to pharmacological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therapies.</a:t>
            </a:r>
          </a:p>
          <a:p>
            <a:pPr algn="just">
              <a:lnSpc>
                <a:spcPct val="107000"/>
              </a:lnSpc>
            </a:pPr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 (LT)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 in the application of red and infrared light over soft tissues, injuries or lesions. LT has the ability to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pain and inflammation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promote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 repair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Nd:YAG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(neodymium-doped yttrium aluminum garnet) Q-switched laser is a new generation of high intensity laser with a wavelength of 1064 nm reaching deeper layers of skin tissue. We aimed to apply such LT to reduce pain in patients presenting with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musculoskeletal disorders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0101" y="5816750"/>
            <a:ext cx="12026541" cy="5150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05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study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</a:t>
            </a: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high-intensity </a:t>
            </a:r>
            <a:r>
              <a:rPr lang="en-US" sz="105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Nd:YAG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Q-switched laser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 to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chronic pain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cervical and lumbar musculoskeletal disorders. The effects were still present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months after the end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treatment.</a:t>
            </a:r>
            <a:endParaRPr lang="en-US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1674" y="6340120"/>
            <a:ext cx="12039006" cy="5368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9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9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Abdelbasset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Walid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Kamal et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Medicine: September 04, 2020 - Volume 99 - Issue 36 - p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e22098 </a:t>
            </a:r>
            <a:r>
              <a:rPr lang="en-U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10.1097/MD.0000000000022098; </a:t>
            </a:r>
            <a:r>
              <a:rPr lang="en-US" sz="9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Angelova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Ilieva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Pain Res </a:t>
            </a:r>
            <a:r>
              <a:rPr lang="en-U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2016;2016:9163618.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10.1155/2016/9163618; </a:t>
            </a:r>
            <a:r>
              <a:rPr lang="en-US" sz="9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9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Basford et al. Arch Phys Med </a:t>
            </a:r>
            <a:r>
              <a:rPr lang="en-U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1999 Jun;80(6):647-52.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10.1016/s0003-9993(99)90167-3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6478" y="2669703"/>
            <a:ext cx="3624926" cy="29741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05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 Female, mean age 65±16.3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y).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lumbar or cervical musculoskeletal pain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indications,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resistant to pharmacological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treatments).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Nd:YAG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Q-switched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laser, 2 or 3 times a week.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treatment: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min,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power=7.4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W, impulse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energy=922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µj, impulse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duration=7ns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peak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power=132 kW.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Evalutations</a:t>
            </a: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PRE,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POSTtreatment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at 2 months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 (FU): NRS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scale and Lower Extremity Functional Scale (LEFS) or Neck Disability Index functional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pharmacological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therapy: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unchanged during the whole time of treatment.</a:t>
            </a:r>
            <a:endParaRPr lang="en-US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8647" y="2670819"/>
            <a:ext cx="5810120" cy="30693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6066836" y="2669703"/>
            <a:ext cx="6039806" cy="16101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05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treatment: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patients reported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 in pain sensation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3 patients reported no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NRS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score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PRE: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3.54±2.2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NRS pain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POST: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1.54±1.89;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p&lt;0.001.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ignificant </a:t>
            </a: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improvements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functional </a:t>
            </a: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scales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lumbar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LEFS pre treatment: 43.5±16.13 vs LEFS post treatment: 59.17±18.63; p=0.027) and 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disorders (Neck Disability Index pre treatment: 19.11±10.02 vs post treatment: 7.86±5.73; p=0.028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months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FU: NRS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remained unchanged compared to post treatment (p&gt;0.05).</a:t>
            </a:r>
            <a:endParaRPr lang="en-US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6069006" y="2674231"/>
            <a:ext cx="6037636" cy="30659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 rotWithShape="1">
          <a:blip r:embed="rId5"/>
          <a:srcRect r="10799" b="17636"/>
          <a:stretch/>
        </p:blipFill>
        <p:spPr>
          <a:xfrm>
            <a:off x="3875448" y="4663437"/>
            <a:ext cx="1859275" cy="965675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 rotWithShape="1">
          <a:blip r:embed="rId6"/>
          <a:srcRect l="20156" r="16805"/>
          <a:stretch/>
        </p:blipFill>
        <p:spPr>
          <a:xfrm>
            <a:off x="5059843" y="2830667"/>
            <a:ext cx="785317" cy="1662509"/>
          </a:xfrm>
          <a:prstGeom prst="rect">
            <a:avLst/>
          </a:prstGeom>
        </p:spPr>
      </p:pic>
      <p:grpSp>
        <p:nvGrpSpPr>
          <p:cNvPr id="72" name="Gruppo 71"/>
          <p:cNvGrpSpPr/>
          <p:nvPr/>
        </p:nvGrpSpPr>
        <p:grpSpPr>
          <a:xfrm>
            <a:off x="3770180" y="2831938"/>
            <a:ext cx="1198861" cy="1664353"/>
            <a:chOff x="3182757" y="2892559"/>
            <a:chExt cx="1198861" cy="1664353"/>
          </a:xfrm>
        </p:grpSpPr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82757" y="2892559"/>
              <a:ext cx="1198861" cy="1664353"/>
            </a:xfrm>
            <a:prstGeom prst="rect">
              <a:avLst/>
            </a:prstGeom>
          </p:spPr>
        </p:pic>
        <p:cxnSp>
          <p:nvCxnSpPr>
            <p:cNvPr id="67" name="Connettore 1 66"/>
            <p:cNvCxnSpPr/>
            <p:nvPr/>
          </p:nvCxnSpPr>
          <p:spPr>
            <a:xfrm>
              <a:off x="3964782" y="3145987"/>
              <a:ext cx="2381" cy="1277757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ttangolo 67"/>
            <p:cNvSpPr/>
            <p:nvPr/>
          </p:nvSpPr>
          <p:spPr>
            <a:xfrm>
              <a:off x="3933825" y="2892559"/>
              <a:ext cx="61913" cy="250766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9" name="Gruppo 78"/>
          <p:cNvGrpSpPr/>
          <p:nvPr/>
        </p:nvGrpSpPr>
        <p:grpSpPr>
          <a:xfrm>
            <a:off x="6172636" y="4231566"/>
            <a:ext cx="1792872" cy="1435043"/>
            <a:chOff x="6172636" y="4210554"/>
            <a:chExt cx="1792872" cy="1435043"/>
          </a:xfrm>
        </p:grpSpPr>
        <p:pic>
          <p:nvPicPr>
            <p:cNvPr id="73" name="Immagine 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2636" y="4426587"/>
              <a:ext cx="1792872" cy="1219010"/>
            </a:xfrm>
            <a:prstGeom prst="rect">
              <a:avLst/>
            </a:prstGeom>
          </p:spPr>
        </p:pic>
        <p:sp>
          <p:nvSpPr>
            <p:cNvPr id="76" name="CasellaDiTesto 75"/>
            <p:cNvSpPr txBox="1"/>
            <p:nvPr/>
          </p:nvSpPr>
          <p:spPr>
            <a:xfrm>
              <a:off x="6172636" y="4210554"/>
              <a:ext cx="17928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rgbClr val="CC0000"/>
                  </a:solidFill>
                </a:rPr>
                <a:t>NSR </a:t>
              </a:r>
              <a:r>
                <a:rPr lang="it-IT" sz="1100" b="1" dirty="0" err="1" smtClean="0">
                  <a:solidFill>
                    <a:srgbClr val="CC0000"/>
                  </a:solidFill>
                </a:rPr>
                <a:t>Pain</a:t>
              </a:r>
              <a:endParaRPr lang="it-IT" sz="11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80" name="Gruppo 79"/>
          <p:cNvGrpSpPr/>
          <p:nvPr/>
        </p:nvGrpSpPr>
        <p:grpSpPr>
          <a:xfrm>
            <a:off x="8024182" y="4231566"/>
            <a:ext cx="2017124" cy="1435043"/>
            <a:chOff x="8024182" y="4210554"/>
            <a:chExt cx="2017124" cy="1435043"/>
          </a:xfrm>
        </p:grpSpPr>
        <p:pic>
          <p:nvPicPr>
            <p:cNvPr id="74" name="Immagine 7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24182" y="4434488"/>
              <a:ext cx="2017124" cy="1211109"/>
            </a:xfrm>
            <a:prstGeom prst="rect">
              <a:avLst/>
            </a:prstGeom>
          </p:spPr>
        </p:pic>
        <p:sp>
          <p:nvSpPr>
            <p:cNvPr id="77" name="CasellaDiTesto 76"/>
            <p:cNvSpPr txBox="1"/>
            <p:nvPr/>
          </p:nvSpPr>
          <p:spPr>
            <a:xfrm>
              <a:off x="8024182" y="4210554"/>
              <a:ext cx="20171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err="1" smtClean="0">
                  <a:solidFill>
                    <a:srgbClr val="CC0000"/>
                  </a:solidFill>
                </a:rPr>
                <a:t>Neck</a:t>
              </a:r>
              <a:r>
                <a:rPr lang="it-IT" sz="1100" b="1" dirty="0" smtClean="0">
                  <a:solidFill>
                    <a:srgbClr val="CC0000"/>
                  </a:solidFill>
                </a:rPr>
                <a:t> </a:t>
              </a:r>
              <a:r>
                <a:rPr lang="it-IT" sz="1100" b="1" dirty="0" err="1" smtClean="0">
                  <a:solidFill>
                    <a:srgbClr val="CC0000"/>
                  </a:solidFill>
                </a:rPr>
                <a:t>Disability</a:t>
              </a:r>
              <a:r>
                <a:rPr lang="it-IT" sz="1100" b="1" dirty="0" smtClean="0">
                  <a:solidFill>
                    <a:srgbClr val="CC0000"/>
                  </a:solidFill>
                </a:rPr>
                <a:t> Index</a:t>
              </a:r>
              <a:endParaRPr lang="it-IT" sz="11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81" name="Gruppo 80"/>
          <p:cNvGrpSpPr/>
          <p:nvPr/>
        </p:nvGrpSpPr>
        <p:grpSpPr>
          <a:xfrm>
            <a:off x="10006144" y="4231566"/>
            <a:ext cx="2154523" cy="1435043"/>
            <a:chOff x="10006144" y="4210554"/>
            <a:chExt cx="2154523" cy="1435043"/>
          </a:xfrm>
        </p:grpSpPr>
        <p:pic>
          <p:nvPicPr>
            <p:cNvPr id="75" name="Immagine 74"/>
            <p:cNvPicPr>
              <a:picLocks noChangeAspect="1"/>
            </p:cNvPicPr>
            <p:nvPr/>
          </p:nvPicPr>
          <p:blipFill rotWithShape="1">
            <a:blip r:embed="rId10"/>
            <a:srcRect r="8061"/>
            <a:stretch/>
          </p:blipFill>
          <p:spPr>
            <a:xfrm>
              <a:off x="10099980" y="4435720"/>
              <a:ext cx="1975227" cy="1209877"/>
            </a:xfrm>
            <a:prstGeom prst="rect">
              <a:avLst/>
            </a:prstGeom>
          </p:spPr>
        </p:pic>
        <p:sp>
          <p:nvSpPr>
            <p:cNvPr id="78" name="CasellaDiTesto 77"/>
            <p:cNvSpPr txBox="1"/>
            <p:nvPr/>
          </p:nvSpPr>
          <p:spPr>
            <a:xfrm>
              <a:off x="10006144" y="4210554"/>
              <a:ext cx="2154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CC0000"/>
                  </a:solidFill>
                </a:rPr>
                <a:t>Lower </a:t>
              </a:r>
              <a:r>
                <a:rPr lang="it-IT" sz="1100" b="1" dirty="0" err="1">
                  <a:solidFill>
                    <a:srgbClr val="CC0000"/>
                  </a:solidFill>
                </a:rPr>
                <a:t>Extremity</a:t>
              </a:r>
              <a:r>
                <a:rPr lang="it-IT" sz="1100" b="1" dirty="0">
                  <a:solidFill>
                    <a:srgbClr val="CC0000"/>
                  </a:solidFill>
                </a:rPr>
                <a:t> </a:t>
              </a:r>
              <a:r>
                <a:rPr lang="it-IT" sz="1100" b="1" dirty="0" err="1">
                  <a:solidFill>
                    <a:srgbClr val="CC0000"/>
                  </a:solidFill>
                </a:rPr>
                <a:t>Functional</a:t>
              </a:r>
              <a:r>
                <a:rPr lang="it-IT" sz="1100" b="1" dirty="0">
                  <a:solidFill>
                    <a:srgbClr val="CC0000"/>
                  </a:solidFill>
                </a:rPr>
                <a:t> </a:t>
              </a:r>
              <a:r>
                <a:rPr lang="it-IT" sz="1100" b="1" dirty="0" smtClean="0">
                  <a:solidFill>
                    <a:srgbClr val="CC0000"/>
                  </a:solidFill>
                </a:rPr>
                <a:t>Scale</a:t>
              </a:r>
              <a:endParaRPr lang="it-IT" sz="1100" b="1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572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480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</vt:vector>
  </TitlesOfParts>
  <Company>Ospedale San Raffaele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Houdayer Elise</dc:creator>
  <cp:lastModifiedBy>Houdayer Elise</cp:lastModifiedBy>
  <cp:revision>34</cp:revision>
  <dcterms:created xsi:type="dcterms:W3CDTF">2020-09-28T08:42:02Z</dcterms:created>
  <dcterms:modified xsi:type="dcterms:W3CDTF">2020-09-30T15:42:30Z</dcterms:modified>
</cp:coreProperties>
</file>