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7A19"/>
    <a:srgbClr val="CC00CC"/>
    <a:srgbClr val="CC0000"/>
    <a:srgbClr val="FF5050"/>
    <a:srgbClr val="F289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33" autoAdjust="0"/>
  </p:normalViewPr>
  <p:slideViewPr>
    <p:cSldViewPr snapToGrid="0">
      <p:cViewPr varScale="1">
        <p:scale>
          <a:sx n="112" d="100"/>
          <a:sy n="112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441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0225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127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325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3280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523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46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632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75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2724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310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0BE56-4CE7-4E68-8A9D-CB9EC0790205}" type="datetimeFigureOut">
              <a:rPr lang="it-IT" smtClean="0"/>
              <a:t>29/09/2020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5E6B3-77A5-48E7-9AC6-8548C6B9C5C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855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99000">
              <a:schemeClr val="accent1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626076" y="162137"/>
            <a:ext cx="11178745" cy="67191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COGNITIVE IMPROVEMENTS IN MILD TO MODERATE ALZHEIMER’S DISEASE AFTER HIGH-FREQUENCY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rTMS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COMBINED WITH COGNITIVE TRAINING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67" y="571306"/>
            <a:ext cx="441462" cy="441462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33" y="162137"/>
            <a:ext cx="578331" cy="398988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5599" y="156794"/>
            <a:ext cx="678443" cy="494599"/>
          </a:xfrm>
          <a:prstGeom prst="rect">
            <a:avLst/>
          </a:prstGeom>
        </p:spPr>
      </p:pic>
      <p:sp>
        <p:nvSpPr>
          <p:cNvPr id="8" name="Rettangolo 7"/>
          <p:cNvSpPr/>
          <p:nvPr/>
        </p:nvSpPr>
        <p:spPr>
          <a:xfrm>
            <a:off x="430468" y="893124"/>
            <a:ext cx="11569959" cy="31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Federica </a:t>
            </a:r>
            <a:r>
              <a:rPr lang="it-IT" sz="1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Alemanno</a:t>
            </a:r>
            <a:r>
              <a:rPr lang="it-IT" sz="1400" b="1" baseline="30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Psy.D</a:t>
            </a:r>
            <a:r>
              <a:rPr lang="it-IT" sz="1400" b="1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it-IT" sz="1400" b="1" baseline="30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Ph.D</a:t>
            </a:r>
            <a:r>
              <a:rPr lang="it-IT" sz="1400" b="1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it-IT" sz="1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Elise </a:t>
            </a:r>
            <a:r>
              <a:rPr lang="it-IT" sz="1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Houdayer</a:t>
            </a:r>
            <a:r>
              <a:rPr lang="it-IT" sz="1400" b="1" baseline="30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Ph.D</a:t>
            </a:r>
            <a:r>
              <a:rPr lang="it-IT" sz="1400" b="1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it-IT" sz="1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Anna </a:t>
            </a:r>
            <a:r>
              <a:rPr lang="it-IT" sz="1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Parma</a:t>
            </a:r>
            <a:r>
              <a:rPr lang="it-IT" sz="1400" b="1" baseline="30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Psy.D</a:t>
            </a:r>
            <a:r>
              <a:rPr lang="it-IT" sz="1400" b="1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it-IT" sz="1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Arianna </a:t>
            </a:r>
            <a:r>
              <a:rPr lang="it-IT" sz="1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Puggioni</a:t>
            </a:r>
            <a:r>
              <a:rPr lang="it-IT" sz="1400" b="1" baseline="30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M.D</a:t>
            </a:r>
            <a:r>
              <a:rPr lang="it-IT" sz="1400" b="1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it-IT" sz="1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Valeria </a:t>
            </a:r>
            <a:r>
              <a:rPr lang="it-IT" sz="1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Golzi</a:t>
            </a:r>
            <a:r>
              <a:rPr lang="it-IT" sz="1400" b="1" baseline="30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M.D</a:t>
            </a:r>
            <a:r>
              <a:rPr lang="it-IT" sz="1400" b="1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it-IT" sz="1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Alessandra </a:t>
            </a:r>
            <a:r>
              <a:rPr lang="it-IT" sz="1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Marcone</a:t>
            </a:r>
            <a:r>
              <a:rPr lang="it-IT" sz="1400" b="1" baseline="30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M.D</a:t>
            </a:r>
            <a:r>
              <a:rPr lang="it-IT" sz="1400" b="1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it-IT" sz="1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Sandro </a:t>
            </a:r>
            <a:r>
              <a:rPr lang="it-IT" sz="1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Iannaccone</a:t>
            </a:r>
            <a:r>
              <a:rPr lang="it-IT" sz="1400" b="1" baseline="30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M.D</a:t>
            </a:r>
            <a:r>
              <a:rPr lang="it-IT" sz="1400" b="1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1400" b="1" baseline="30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09169" y="1279583"/>
            <a:ext cx="11569959" cy="265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100" i="1" dirty="0" smtClean="0">
                <a:solidFill>
                  <a:srgbClr val="CC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 of </a:t>
            </a:r>
            <a:r>
              <a:rPr lang="en-US" sz="1100" i="1" dirty="0" err="1" smtClean="0">
                <a:solidFill>
                  <a:srgbClr val="CC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Specialistic</a:t>
            </a:r>
            <a:r>
              <a:rPr lang="en-US" sz="1100" i="1" dirty="0" smtClean="0">
                <a:solidFill>
                  <a:srgbClr val="CC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Rehabilitation of Neurological, Cognitive and Motor Disorders, IRCCS San Raffaele Hospital and Vita-Salute San Raffaele University, Milan, Italy.</a:t>
            </a:r>
            <a:endParaRPr lang="it-IT" sz="1400" dirty="0">
              <a:solidFill>
                <a:srgbClr val="CC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7636" y="1619441"/>
            <a:ext cx="12039006" cy="816890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11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</a:t>
            </a:r>
            <a:endParaRPr lang="it-IT" sz="105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11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Alzheimer’s Disease (AD) </a:t>
            </a:r>
            <a:r>
              <a:rPr lang="en-US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the prevalent cause of dementia in the elderly. Treatments should include pharmacological and neuropsychological treatments as well as non-invasive brain stimulation (NIBS) to best stimulate patients’ cognitive reserve (CR). Repetitive transcranial magnetic stimulation (</a:t>
            </a:r>
            <a:r>
              <a:rPr lang="en-US" sz="11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rTMS</a:t>
            </a:r>
            <a:r>
              <a:rPr lang="en-US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is a non-invasive tool to modulate cortical excitability. When combined with simultaneous cognitive training, </a:t>
            </a:r>
            <a:r>
              <a:rPr lang="en-US" sz="11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rTMS</a:t>
            </a:r>
            <a:r>
              <a:rPr lang="en-US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can significantly improve cognitive functions over time. </a:t>
            </a:r>
            <a:r>
              <a:rPr lang="en-US" sz="11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aimed to investigate the effects of such treatment on cognitive functions of patients presenting with mild to moderate AD.</a:t>
            </a:r>
            <a:endParaRPr lang="it-IT" sz="105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80101" y="5470148"/>
            <a:ext cx="12026541" cy="783804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105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endParaRPr lang="it-IT" sz="105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10Hz </a:t>
            </a:r>
            <a:r>
              <a:rPr lang="en-US" sz="105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rTMS</a:t>
            </a:r>
            <a:r>
              <a:rPr lang="en-US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combined with cognitive training could induce </a:t>
            </a:r>
            <a:r>
              <a:rPr lang="en-US" sz="105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 and symptomatic improvements in AD</a:t>
            </a:r>
            <a:r>
              <a:rPr lang="en-US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especially in patients with </a:t>
            </a:r>
            <a:r>
              <a:rPr lang="en-US" sz="105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higher education</a:t>
            </a:r>
            <a:r>
              <a:rPr lang="en-US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Besides, cognitive improvements in AD have been shown to be greatly correlated with residual cognitive functions. The benefits evidenced in our study could be directly dependent on the engagement of </a:t>
            </a:r>
            <a:r>
              <a:rPr lang="en-US" sz="105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cognitive reserve </a:t>
            </a:r>
            <a:r>
              <a:rPr lang="en-US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these patients, suggesting that this treatment might be particularly suited for patients with higher cognitive reserve.</a:t>
            </a:r>
            <a:endParaRPr lang="it-IT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71674" y="6301068"/>
            <a:ext cx="12039006" cy="503921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9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it-IT" sz="800" b="1" dirty="0" smtClean="0">
                <a:solidFill>
                  <a:srgbClr val="EF7A1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it-IT" sz="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Bentwich</a:t>
            </a:r>
            <a:r>
              <a:rPr lang="it-IT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et al, </a:t>
            </a:r>
            <a:r>
              <a:rPr lang="pt-BR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 Neural Transm (Vienna). 2011 Mar;118(3):463-71. doi: 10.1007/s00702-010-0578-1. Epub 2011 Jan 19; </a:t>
            </a:r>
            <a:r>
              <a:rPr lang="pt-BR" sz="800" b="1" dirty="0" smtClean="0">
                <a:solidFill>
                  <a:srgbClr val="EF7A1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(2) </a:t>
            </a:r>
            <a:r>
              <a:rPr lang="pt-BR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Rabey et al, </a:t>
            </a:r>
            <a:r>
              <a:rPr lang="en-US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 Neural </a:t>
            </a:r>
            <a:r>
              <a:rPr lang="en-US" sz="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Transm</a:t>
            </a:r>
            <a:r>
              <a:rPr lang="en-US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(Vienna). 2013 May;120(5):813-9. </a:t>
            </a:r>
            <a:r>
              <a:rPr lang="en-US" sz="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doi</a:t>
            </a:r>
            <a:r>
              <a:rPr lang="en-US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10.1007/s00702-012-0902-z. </a:t>
            </a:r>
            <a:r>
              <a:rPr lang="en-US" sz="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Epub</a:t>
            </a:r>
            <a:r>
              <a:rPr lang="en-US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2012 Oct 18; </a:t>
            </a:r>
            <a:r>
              <a:rPr lang="en-US" sz="800" b="1" dirty="0" smtClean="0">
                <a:solidFill>
                  <a:srgbClr val="EF7A1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(3) </a:t>
            </a:r>
            <a:r>
              <a:rPr lang="en-US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Lee et al, </a:t>
            </a:r>
            <a:r>
              <a:rPr lang="nl-NL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 Clin Neurol. 2016 Jan;12(1):57-64. doi: 10.3988/jcn.2016.12.1.57. Epub 2015 Sep 11; </a:t>
            </a:r>
            <a:r>
              <a:rPr lang="nl-NL" sz="800" b="1" dirty="0" smtClean="0">
                <a:solidFill>
                  <a:srgbClr val="EF7A1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(4) </a:t>
            </a:r>
            <a:r>
              <a:rPr lang="nl-NL" sz="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Nguyen et al, Neurophysiol Clin. 2017 Feb;47(1):47-53. doi: 10.1016/j.neucli.2017.01.001. Epub 2017 Feb 1.</a:t>
            </a:r>
            <a:endParaRPr lang="it-IT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7" name="Gruppo 26"/>
          <p:cNvGrpSpPr/>
          <p:nvPr/>
        </p:nvGrpSpPr>
        <p:grpSpPr>
          <a:xfrm>
            <a:off x="80101" y="2483447"/>
            <a:ext cx="12026541" cy="1622281"/>
            <a:chOff x="80101" y="2483651"/>
            <a:chExt cx="12026541" cy="1622281"/>
          </a:xfrm>
        </p:grpSpPr>
        <p:grpSp>
          <p:nvGrpSpPr>
            <p:cNvPr id="19" name="Gruppo 18"/>
            <p:cNvGrpSpPr/>
            <p:nvPr/>
          </p:nvGrpSpPr>
          <p:grpSpPr>
            <a:xfrm>
              <a:off x="10814835" y="2483651"/>
              <a:ext cx="775867" cy="1581018"/>
              <a:chOff x="10814835" y="2483651"/>
              <a:chExt cx="775867" cy="1581018"/>
            </a:xfrm>
          </p:grpSpPr>
          <p:pic>
            <p:nvPicPr>
              <p:cNvPr id="12" name="Immagine 11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670"/>
              <a:stretch/>
            </p:blipFill>
            <p:spPr>
              <a:xfrm>
                <a:off x="10814836" y="2703903"/>
                <a:ext cx="775866" cy="1360766"/>
              </a:xfrm>
              <a:prstGeom prst="rect">
                <a:avLst/>
              </a:prstGeom>
            </p:spPr>
          </p:pic>
          <p:sp>
            <p:nvSpPr>
              <p:cNvPr id="13" name="CasellaDiTesto 12"/>
              <p:cNvSpPr txBox="1"/>
              <p:nvPr/>
            </p:nvSpPr>
            <p:spPr>
              <a:xfrm>
                <a:off x="10814835" y="2483651"/>
                <a:ext cx="775867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000" b="1" dirty="0" smtClean="0"/>
                  <a:t>Figure 2</a:t>
                </a:r>
                <a:endParaRPr lang="it-IT" sz="1000" b="1" dirty="0"/>
              </a:p>
            </p:txBody>
          </p:sp>
        </p:grpSp>
        <p:grpSp>
          <p:nvGrpSpPr>
            <p:cNvPr id="17" name="Gruppo 16"/>
            <p:cNvGrpSpPr/>
            <p:nvPr/>
          </p:nvGrpSpPr>
          <p:grpSpPr>
            <a:xfrm>
              <a:off x="8160500" y="2491616"/>
              <a:ext cx="2499223" cy="1555727"/>
              <a:chOff x="8160500" y="2491616"/>
              <a:chExt cx="2499223" cy="1555727"/>
            </a:xfrm>
          </p:grpSpPr>
          <p:pic>
            <p:nvPicPr>
              <p:cNvPr id="14" name="Immagine 13"/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1166" t="5498" r="9765"/>
              <a:stretch/>
            </p:blipFill>
            <p:spPr>
              <a:xfrm rot="16200000">
                <a:off x="8595793" y="2840448"/>
                <a:ext cx="1337872" cy="1064782"/>
              </a:xfrm>
              <a:prstGeom prst="rect">
                <a:avLst/>
              </a:prstGeom>
              <a:ln>
                <a:noFill/>
              </a:ln>
              <a:effectLst/>
            </p:spPr>
          </p:pic>
          <p:sp>
            <p:nvSpPr>
              <p:cNvPr id="15" name="CasellaDiTesto 14"/>
              <p:cNvSpPr txBox="1"/>
              <p:nvPr/>
            </p:nvSpPr>
            <p:spPr>
              <a:xfrm>
                <a:off x="9818455" y="2814619"/>
                <a:ext cx="841268" cy="20005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00" b="1" dirty="0" err="1"/>
                  <a:t>Neuronavigator</a:t>
                </a:r>
                <a:endParaRPr lang="en-US" sz="700" b="1" dirty="0"/>
              </a:p>
            </p:txBody>
          </p:sp>
          <p:sp>
            <p:nvSpPr>
              <p:cNvPr id="16" name="Freccia a destra 15"/>
              <p:cNvSpPr/>
              <p:nvPr/>
            </p:nvSpPr>
            <p:spPr>
              <a:xfrm flipH="1">
                <a:off x="9320046" y="2860265"/>
                <a:ext cx="425017" cy="97356"/>
              </a:xfrm>
              <a:prstGeom prst="rightArrow">
                <a:avLst/>
              </a:prstGeom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CasellaDiTesto 17"/>
              <p:cNvSpPr txBox="1"/>
              <p:nvPr/>
            </p:nvSpPr>
            <p:spPr>
              <a:xfrm>
                <a:off x="9934484" y="3172236"/>
                <a:ext cx="609210" cy="20005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00" b="1" dirty="0"/>
                  <a:t>Focal </a:t>
                </a:r>
                <a:r>
                  <a:rPr lang="en-US" sz="700" b="1" dirty="0" err="1"/>
                  <a:t>rTMS</a:t>
                </a:r>
                <a:endParaRPr lang="en-US" sz="700" b="1" dirty="0"/>
              </a:p>
            </p:txBody>
          </p:sp>
          <p:sp>
            <p:nvSpPr>
              <p:cNvPr id="20" name="Freccia a destra 19"/>
              <p:cNvSpPr/>
              <p:nvPr/>
            </p:nvSpPr>
            <p:spPr>
              <a:xfrm rot="1588579" flipH="1">
                <a:off x="9542812" y="3579031"/>
                <a:ext cx="197740" cy="60735"/>
              </a:xfrm>
              <a:prstGeom prst="rightArrow">
                <a:avLst/>
              </a:prstGeom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reccia a destra 21"/>
              <p:cNvSpPr/>
              <p:nvPr/>
            </p:nvSpPr>
            <p:spPr>
              <a:xfrm flipH="1">
                <a:off x="9320046" y="3230037"/>
                <a:ext cx="423675" cy="87594"/>
              </a:xfrm>
              <a:prstGeom prst="rightArrow">
                <a:avLst/>
              </a:prstGeom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CasellaDiTesto 29"/>
              <p:cNvSpPr txBox="1"/>
              <p:nvPr/>
            </p:nvSpPr>
            <p:spPr>
              <a:xfrm>
                <a:off x="8160500" y="3847288"/>
                <a:ext cx="1481182" cy="20005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700" b="1" dirty="0"/>
                  <a:t>Touch screen for cognitive training</a:t>
                </a:r>
              </a:p>
            </p:txBody>
          </p:sp>
          <p:sp>
            <p:nvSpPr>
              <p:cNvPr id="31" name="CasellaDiTesto 30"/>
              <p:cNvSpPr txBox="1"/>
              <p:nvPr/>
            </p:nvSpPr>
            <p:spPr>
              <a:xfrm>
                <a:off x="9834998" y="3559142"/>
                <a:ext cx="808183" cy="20005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700" b="1" dirty="0"/>
                  <a:t>Operator screen</a:t>
                </a:r>
                <a:endParaRPr lang="en-US" sz="700" b="1" dirty="0"/>
              </a:p>
            </p:txBody>
          </p:sp>
          <p:sp>
            <p:nvSpPr>
              <p:cNvPr id="32" name="Freccia a destra 31"/>
              <p:cNvSpPr/>
              <p:nvPr/>
            </p:nvSpPr>
            <p:spPr>
              <a:xfrm rot="7817127" flipH="1">
                <a:off x="8602875" y="3607947"/>
                <a:ext cx="514277" cy="91055"/>
              </a:xfrm>
              <a:prstGeom prst="rightArrow">
                <a:avLst/>
              </a:prstGeom>
              <a:ln>
                <a:noFill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CasellaDiTesto 32"/>
              <p:cNvSpPr txBox="1"/>
              <p:nvPr/>
            </p:nvSpPr>
            <p:spPr>
              <a:xfrm>
                <a:off x="8732338" y="2491616"/>
                <a:ext cx="1064782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000" b="1" dirty="0" smtClean="0"/>
                  <a:t>Figure 1</a:t>
                </a:r>
                <a:endParaRPr lang="it-IT" sz="1000" b="1" dirty="0"/>
              </a:p>
            </p:txBody>
          </p:sp>
        </p:grpSp>
        <p:grpSp>
          <p:nvGrpSpPr>
            <p:cNvPr id="21" name="Gruppo 20"/>
            <p:cNvGrpSpPr/>
            <p:nvPr/>
          </p:nvGrpSpPr>
          <p:grpSpPr>
            <a:xfrm>
              <a:off x="80101" y="2529648"/>
              <a:ext cx="12026541" cy="1576284"/>
              <a:chOff x="80101" y="2529648"/>
              <a:chExt cx="12026541" cy="1576284"/>
            </a:xfrm>
          </p:grpSpPr>
          <p:sp>
            <p:nvSpPr>
              <p:cNvPr id="11" name="Rettangolo 10"/>
              <p:cNvSpPr/>
              <p:nvPr/>
            </p:nvSpPr>
            <p:spPr>
              <a:xfrm>
                <a:off x="80101" y="2579255"/>
                <a:ext cx="8480582" cy="1477071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1050" b="1" u="sng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Methods</a:t>
                </a:r>
                <a:endParaRPr lang="it-IT" sz="1050" b="1" u="sng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indent="-171450" algn="just">
                  <a:lnSpc>
                    <a:spcPct val="150000"/>
                  </a:lnSpc>
                  <a:spcAft>
                    <a:spcPts val="0"/>
                  </a:spcAft>
                  <a:buFont typeface="Wingdings" panose="05000000000000000000" pitchFamily="2" charset="2"/>
                  <a:buChar char="Ø"/>
                </a:pPr>
                <a:r>
                  <a:rPr lang="en-US" sz="1050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45 </a:t>
                </a:r>
                <a:r>
                  <a:rPr lang="en-US" sz="1050" b="1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mild-to-moderate </a:t>
                </a:r>
                <a:r>
                  <a:rPr lang="en-US" sz="1050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AD 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patients: 21 F; </a:t>
                </a:r>
                <a:r>
                  <a:rPr lang="en-US" sz="105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mean age 70.6±8.6y; mean Mini Mental Scale Examination score before treatment: 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21.3±6.8.</a:t>
                </a:r>
              </a:p>
              <a:p>
                <a:pPr marL="171450" indent="-171450" algn="just">
                  <a:lnSpc>
                    <a:spcPct val="150000"/>
                  </a:lnSpc>
                  <a:spcAft>
                    <a:spcPts val="0"/>
                  </a:spcAft>
                  <a:buFont typeface="Wingdings" panose="05000000000000000000" pitchFamily="2" charset="2"/>
                  <a:buChar char="Ø"/>
                </a:pP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30 </a:t>
                </a:r>
                <a:r>
                  <a:rPr lang="en-US" sz="105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sessions of </a:t>
                </a:r>
                <a:r>
                  <a:rPr lang="en-US" sz="1050" b="1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rTMS</a:t>
                </a:r>
                <a:r>
                  <a:rPr lang="en-US" sz="1050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(10Hz) </a:t>
                </a:r>
                <a:r>
                  <a:rPr lang="en-US" sz="105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combined with </a:t>
                </a:r>
                <a:r>
                  <a:rPr lang="en-US" sz="1050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cognitive training 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(duration: 6 weeks) (</a:t>
                </a:r>
                <a:r>
                  <a:rPr lang="en-US" sz="1050" b="1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Figure 1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).</a:t>
                </a:r>
              </a:p>
              <a:p>
                <a:pPr marL="171450" indent="-171450" algn="just">
                  <a:lnSpc>
                    <a:spcPct val="150000"/>
                  </a:lnSpc>
                  <a:spcAft>
                    <a:spcPts val="0"/>
                  </a:spcAft>
                  <a:buFont typeface="Wingdings" panose="05000000000000000000" pitchFamily="2" charset="2"/>
                  <a:buChar char="Ø"/>
                </a:pP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 </a:t>
                </a:r>
                <a:r>
                  <a:rPr lang="en-US" sz="105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cortical areas: bilateral dorsolateral prefrontal cortex, </a:t>
                </a:r>
                <a:r>
                  <a:rPr lang="en-US" sz="1050" dirty="0" err="1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Broca</a:t>
                </a:r>
                <a:r>
                  <a:rPr lang="en-US" sz="105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Wernicke, and bilateral parietal somatosensory association 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cortices (</a:t>
                </a:r>
                <a:r>
                  <a:rPr lang="en-US" sz="1050" b="1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Figure 2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).</a:t>
                </a:r>
              </a:p>
              <a:p>
                <a:pPr marL="171450" indent="-171450" algn="just">
                  <a:lnSpc>
                    <a:spcPct val="150000"/>
                  </a:lnSpc>
                  <a:spcAft>
                    <a:spcPts val="0"/>
                  </a:spcAft>
                  <a:buFont typeface="Wingdings" panose="05000000000000000000" pitchFamily="2" charset="2"/>
                  <a:buChar char="Ø"/>
                </a:pP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Pre, </a:t>
                </a:r>
                <a:r>
                  <a:rPr lang="en-US" sz="105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post 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treatment and at 6 months follow-up (FU): </a:t>
                </a:r>
                <a:r>
                  <a:rPr lang="en-US" sz="1050" b="1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neuropsychological </a:t>
                </a:r>
                <a:r>
                  <a:rPr lang="en-US" sz="1050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evaluation 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en-US" sz="105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language, memory, attention, executive functions) 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en-US" sz="1050" b="1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ADAS-Cog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:r>
                  <a:rPr lang="en-US" sz="105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Alzheimer's Disease Assessment Scale-Cognitive Subscale) 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Clinical </a:t>
                </a:r>
                <a:r>
                  <a:rPr lang="en-US" sz="105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Dementia Rating scale (</a:t>
                </a:r>
                <a:r>
                  <a:rPr lang="en-US" sz="1050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CDR</a:t>
                </a:r>
                <a:r>
                  <a:rPr lang="en-US" sz="105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).</a:t>
                </a:r>
                <a:endParaRPr lang="it-IT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" name="Rettangolo 1"/>
              <p:cNvSpPr/>
              <p:nvPr/>
            </p:nvSpPr>
            <p:spPr>
              <a:xfrm>
                <a:off x="80101" y="2529648"/>
                <a:ext cx="12026541" cy="1576284"/>
              </a:xfrm>
              <a:prstGeom prst="rect">
                <a:avLst/>
              </a:pr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grpSp>
        <p:nvGrpSpPr>
          <p:cNvPr id="23" name="Gruppo 22"/>
          <p:cNvGrpSpPr/>
          <p:nvPr/>
        </p:nvGrpSpPr>
        <p:grpSpPr>
          <a:xfrm>
            <a:off x="80101" y="4152844"/>
            <a:ext cx="12027317" cy="1270188"/>
            <a:chOff x="80101" y="4119187"/>
            <a:chExt cx="12027317" cy="1270188"/>
          </a:xfrm>
        </p:grpSpPr>
        <p:sp>
          <p:nvSpPr>
            <p:cNvPr id="24" name="Rettangolo 23"/>
            <p:cNvSpPr/>
            <p:nvPr/>
          </p:nvSpPr>
          <p:spPr>
            <a:xfrm>
              <a:off x="80101" y="4136933"/>
              <a:ext cx="5906279" cy="1234697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en-US" sz="1050" b="1" u="sng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Results</a:t>
              </a:r>
              <a:endParaRPr lang="it-IT" sz="105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71450" indent="-171450" algn="just">
                <a:lnSpc>
                  <a:spcPct val="150000"/>
                </a:lnSpc>
                <a:spcAft>
                  <a:spcPts val="0"/>
                </a:spcAft>
                <a:buFont typeface="Wingdings" panose="05000000000000000000" pitchFamily="2" charset="2"/>
                <a:buChar char="Ø"/>
              </a:pP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Significant </a:t>
              </a:r>
              <a:r>
                <a:rPr lang="en-US" sz="105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improvements</a:t>
              </a:r>
              <a:r>
                <a:rPr lang="en-US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at the </a:t>
              </a:r>
              <a:r>
                <a:rPr lang="en-US" sz="105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ADAS-Cog</a:t>
              </a:r>
              <a:r>
                <a:rPr lang="en-US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(PRE: 26.6±13.8 vs. POST: </a:t>
              </a:r>
              <a:r>
                <a:rPr lang="en-US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21.3±13.7, p=0.001</a:t>
              </a: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</a:t>
              </a:r>
            </a:p>
            <a:p>
              <a:pPr marL="171450" indent="-171450" algn="just">
                <a:lnSpc>
                  <a:spcPct val="150000"/>
                </a:lnSpc>
                <a:spcAft>
                  <a:spcPts val="0"/>
                </a:spcAft>
                <a:buFont typeface="Wingdings" panose="05000000000000000000" pitchFamily="2" charset="2"/>
                <a:buChar char="Ø"/>
              </a:pP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Significant </a:t>
              </a:r>
              <a:r>
                <a:rPr lang="en-US" sz="1050" b="1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improvement</a:t>
              </a: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at </a:t>
              </a:r>
              <a:r>
                <a:rPr lang="en-US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the </a:t>
              </a:r>
              <a:r>
                <a:rPr lang="en-US" sz="105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CDR</a:t>
              </a:r>
              <a:r>
                <a:rPr lang="en-US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(PRE: 0.8±0.4 vs. POST: </a:t>
              </a:r>
              <a:r>
                <a:rPr lang="en-US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0.6±0.4, p=0.048</a:t>
              </a: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).</a:t>
              </a:r>
            </a:p>
            <a:p>
              <a:pPr marL="171450" indent="-171450" algn="just">
                <a:lnSpc>
                  <a:spcPct val="150000"/>
                </a:lnSpc>
                <a:spcAft>
                  <a:spcPts val="0"/>
                </a:spcAft>
                <a:buFont typeface="Wingdings" panose="05000000000000000000" pitchFamily="2" charset="2"/>
                <a:buChar char="Ø"/>
              </a:pPr>
              <a:r>
                <a:rPr lang="en-US" sz="1050" b="1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Responders</a:t>
              </a: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 treatment had a significantly </a:t>
              </a:r>
              <a:r>
                <a:rPr lang="en-US" sz="105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higher education </a:t>
              </a:r>
              <a:r>
                <a:rPr lang="en-US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(14.5 vs 12y, p=0.043</a:t>
              </a: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).</a:t>
              </a:r>
            </a:p>
            <a:p>
              <a:pPr marL="171450" indent="-171450" algn="just">
                <a:lnSpc>
                  <a:spcPct val="150000"/>
                </a:lnSpc>
                <a:spcAft>
                  <a:spcPts val="0"/>
                </a:spcAft>
                <a:buFont typeface="Wingdings" panose="05000000000000000000" pitchFamily="2" charset="2"/>
                <a:buChar char="Ø"/>
              </a:pP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At FU (6 </a:t>
              </a: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months)</a:t>
              </a: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105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responders’ CDR scores were </a:t>
              </a:r>
              <a:r>
                <a:rPr lang="en-US" sz="1050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still </a:t>
              </a:r>
              <a:r>
                <a:rPr lang="en-US" sz="1050" b="1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maintained</a:t>
              </a:r>
              <a:r>
                <a:rPr lang="en-US" sz="105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it-IT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Rettangolo 43"/>
            <p:cNvSpPr/>
            <p:nvPr/>
          </p:nvSpPr>
          <p:spPr>
            <a:xfrm>
              <a:off x="80877" y="4119187"/>
              <a:ext cx="12026541" cy="1270188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29" name="Immagin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8836" y="4210696"/>
            <a:ext cx="1862198" cy="1154484"/>
          </a:xfrm>
          <a:prstGeom prst="rect">
            <a:avLst/>
          </a:prstGeom>
        </p:spPr>
      </p:pic>
      <p:pic>
        <p:nvPicPr>
          <p:cNvPr id="34" name="Immagine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02628" y="4209545"/>
            <a:ext cx="1916110" cy="1149666"/>
          </a:xfrm>
          <a:prstGeom prst="rect">
            <a:avLst/>
          </a:prstGeom>
        </p:spPr>
      </p:pic>
      <p:sp>
        <p:nvSpPr>
          <p:cNvPr id="45" name="CasellaDiTesto 44"/>
          <p:cNvSpPr txBox="1"/>
          <p:nvPr/>
        </p:nvSpPr>
        <p:spPr>
          <a:xfrm>
            <a:off x="6500813" y="4283291"/>
            <a:ext cx="6262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 smtClean="0"/>
              <a:t>*</a:t>
            </a:r>
          </a:p>
          <a:p>
            <a:pPr algn="ctr"/>
            <a:r>
              <a:rPr lang="it-IT" sz="700" dirty="0" smtClean="0"/>
              <a:t>p=0,001)</a:t>
            </a:r>
            <a:endParaRPr lang="it-IT" sz="700" dirty="0"/>
          </a:p>
        </p:txBody>
      </p:sp>
      <p:sp>
        <p:nvSpPr>
          <p:cNvPr id="46" name="CasellaDiTesto 45"/>
          <p:cNvSpPr txBox="1"/>
          <p:nvPr/>
        </p:nvSpPr>
        <p:spPr>
          <a:xfrm>
            <a:off x="8705683" y="4289262"/>
            <a:ext cx="6262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 smtClean="0"/>
              <a:t>*</a:t>
            </a:r>
          </a:p>
          <a:p>
            <a:pPr algn="ctr"/>
            <a:r>
              <a:rPr lang="it-IT" sz="700" dirty="0" smtClean="0"/>
              <a:t>p=0,048)</a:t>
            </a:r>
            <a:endParaRPr lang="it-IT" sz="700" dirty="0"/>
          </a:p>
        </p:txBody>
      </p:sp>
      <p:pic>
        <p:nvPicPr>
          <p:cNvPr id="47" name="Immagine 4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34998" y="4207243"/>
            <a:ext cx="1805940" cy="1148285"/>
          </a:xfrm>
          <a:prstGeom prst="rect">
            <a:avLst/>
          </a:prstGeom>
        </p:spPr>
      </p:pic>
      <p:sp>
        <p:nvSpPr>
          <p:cNvPr id="48" name="CasellaDiTesto 47"/>
          <p:cNvSpPr txBox="1"/>
          <p:nvPr/>
        </p:nvSpPr>
        <p:spPr>
          <a:xfrm>
            <a:off x="10867858" y="4283291"/>
            <a:ext cx="6262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 smtClean="0"/>
              <a:t>*</a:t>
            </a:r>
          </a:p>
          <a:p>
            <a:pPr algn="ctr"/>
            <a:r>
              <a:rPr lang="it-IT" sz="700" dirty="0" smtClean="0"/>
              <a:t>p=0,043)</a:t>
            </a:r>
            <a:endParaRPr lang="it-IT" sz="700" dirty="0"/>
          </a:p>
        </p:txBody>
      </p:sp>
    </p:spTree>
    <p:extLst>
      <p:ext uri="{BB962C8B-B14F-4D97-AF65-F5344CB8AC3E}">
        <p14:creationId xmlns:p14="http://schemas.microsoft.com/office/powerpoint/2010/main" val="9125721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535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Tema di Office</vt:lpstr>
      <vt:lpstr>Presentazione standard di PowerPoint</vt:lpstr>
    </vt:vector>
  </TitlesOfParts>
  <Company>Ospedale San Raffaele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Houdayer Elise</dc:creator>
  <cp:lastModifiedBy>Houdayer Elise</cp:lastModifiedBy>
  <cp:revision>16</cp:revision>
  <dcterms:created xsi:type="dcterms:W3CDTF">2020-09-28T08:42:02Z</dcterms:created>
  <dcterms:modified xsi:type="dcterms:W3CDTF">2020-09-29T13:13:52Z</dcterms:modified>
</cp:coreProperties>
</file>